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Lst>
  <p:sldSz cy="5143500" cx="9144000"/>
  <p:notesSz cx="6858000" cy="9144000"/>
  <p:embeddedFontLst>
    <p:embeddedFont>
      <p:font typeface="Raleway"/>
      <p:regular r:id="rId40"/>
      <p:bold r:id="rId41"/>
      <p:italic r:id="rId42"/>
      <p:boldItalic r:id="rId43"/>
    </p:embeddedFont>
    <p:embeddedFont>
      <p:font typeface="Lato"/>
      <p:regular r:id="rId44"/>
      <p:bold r:id="rId45"/>
      <p:italic r:id="rId46"/>
      <p:boldItalic r:id="rId4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aleway-regular.fntdata"/><Relationship Id="rId20" Type="http://schemas.openxmlformats.org/officeDocument/2006/relationships/slide" Target="slides/slide15.xml"/><Relationship Id="rId42" Type="http://schemas.openxmlformats.org/officeDocument/2006/relationships/font" Target="fonts/Raleway-italic.fntdata"/><Relationship Id="rId41" Type="http://schemas.openxmlformats.org/officeDocument/2006/relationships/font" Target="fonts/Raleway-bold.fntdata"/><Relationship Id="rId22" Type="http://schemas.openxmlformats.org/officeDocument/2006/relationships/slide" Target="slides/slide17.xml"/><Relationship Id="rId44" Type="http://schemas.openxmlformats.org/officeDocument/2006/relationships/font" Target="fonts/Lato-regular.fntdata"/><Relationship Id="rId21" Type="http://schemas.openxmlformats.org/officeDocument/2006/relationships/slide" Target="slides/slide16.xml"/><Relationship Id="rId43" Type="http://schemas.openxmlformats.org/officeDocument/2006/relationships/font" Target="fonts/Raleway-boldItalic.fntdata"/><Relationship Id="rId24" Type="http://schemas.openxmlformats.org/officeDocument/2006/relationships/slide" Target="slides/slide19.xml"/><Relationship Id="rId46" Type="http://schemas.openxmlformats.org/officeDocument/2006/relationships/font" Target="fonts/Lato-italic.fntdata"/><Relationship Id="rId23" Type="http://schemas.openxmlformats.org/officeDocument/2006/relationships/slide" Target="slides/slide18.xml"/><Relationship Id="rId45" Type="http://schemas.openxmlformats.org/officeDocument/2006/relationships/font" Target="fonts/Lato-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47" Type="http://schemas.openxmlformats.org/officeDocument/2006/relationships/font" Target="fonts/Lato-boldItalic.fntdata"/><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slide" Target="slides/slide34.xml"/><Relationship Id="rId16" Type="http://schemas.openxmlformats.org/officeDocument/2006/relationships/slide" Target="slides/slide11.xml"/><Relationship Id="rId38" Type="http://schemas.openxmlformats.org/officeDocument/2006/relationships/slide" Target="slides/slide33.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1f88252dc4_0_6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1f88252dc4_0_6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t>Time check: </a:t>
            </a:r>
            <a:r>
              <a:rPr lang="en-GB"/>
              <a:t>2:05</a:t>
            </a:r>
            <a:endParaRPr/>
          </a:p>
          <a:p>
            <a:pPr indent="0" lvl="0" marL="0" rtl="0" algn="l">
              <a:spcBef>
                <a:spcPts val="0"/>
              </a:spcBef>
              <a:spcAft>
                <a:spcPts val="0"/>
              </a:spcAft>
              <a:buNone/>
            </a:pPr>
            <a:r>
              <a:rPr b="1" lang="en-GB"/>
              <a:t>Deliverable:</a:t>
            </a:r>
            <a:r>
              <a:rPr lang="en-GB"/>
              <a:t> Description of the data exploration phase of the project</a:t>
            </a:r>
            <a:endParaRPr/>
          </a:p>
          <a:p>
            <a:pPr indent="0" lvl="0" marL="0" rtl="0" algn="l">
              <a:spcBef>
                <a:spcPts val="0"/>
              </a:spcBef>
              <a:spcAft>
                <a:spcPts val="0"/>
              </a:spcAft>
              <a:buNone/>
            </a:pPr>
            <a:r>
              <a:rPr b="1" lang="en-GB"/>
              <a:t>Speaker Notes: </a:t>
            </a:r>
            <a:endParaRPr b="1"/>
          </a:p>
          <a:p>
            <a:pPr indent="0" lvl="0" marL="0" rtl="0" algn="l">
              <a:lnSpc>
                <a:spcPct val="115000"/>
              </a:lnSpc>
              <a:spcBef>
                <a:spcPts val="0"/>
              </a:spcBef>
              <a:spcAft>
                <a:spcPts val="0"/>
              </a:spcAft>
              <a:buClr>
                <a:schemeClr val="dk1"/>
              </a:buClr>
              <a:buSzPts val="1100"/>
              <a:buFont typeface="Arial"/>
              <a:buNone/>
            </a:pPr>
            <a:r>
              <a:rPr b="1" lang="en-GB">
                <a:solidFill>
                  <a:srgbClr val="24292E"/>
                </a:solidFill>
                <a:highlight>
                  <a:schemeClr val="lt1"/>
                </a:highlight>
              </a:rPr>
              <a:t>Our Database contains:</a:t>
            </a:r>
            <a:endParaRPr b="1">
              <a:solidFill>
                <a:srgbClr val="24292E"/>
              </a:solidFill>
              <a:highlight>
                <a:schemeClr val="lt1"/>
              </a:highlight>
            </a:endParaRPr>
          </a:p>
          <a:p>
            <a:pPr indent="-298450" lvl="0" marL="457200" rtl="0" algn="l">
              <a:lnSpc>
                <a:spcPct val="115000"/>
              </a:lnSpc>
              <a:spcBef>
                <a:spcPts val="0"/>
              </a:spcBef>
              <a:spcAft>
                <a:spcPts val="0"/>
              </a:spcAft>
              <a:buClr>
                <a:srgbClr val="24292E"/>
              </a:buClr>
              <a:buSzPts val="1100"/>
              <a:buFont typeface="Arial"/>
              <a:buChar char="●"/>
            </a:pPr>
            <a:r>
              <a:rPr lang="en-GB">
                <a:solidFill>
                  <a:srgbClr val="24292E"/>
                </a:solidFill>
                <a:highlight>
                  <a:schemeClr val="lt1"/>
                </a:highlight>
              </a:rPr>
              <a:t>stocks</a:t>
            </a:r>
            <a:endParaRPr>
              <a:solidFill>
                <a:srgbClr val="24292E"/>
              </a:solidFill>
              <a:highlight>
                <a:schemeClr val="lt1"/>
              </a:highlight>
            </a:endParaRPr>
          </a:p>
          <a:p>
            <a:pPr indent="-298450" lvl="0" marL="457200" rtl="0" algn="l">
              <a:lnSpc>
                <a:spcPct val="115000"/>
              </a:lnSpc>
              <a:spcBef>
                <a:spcPts val="0"/>
              </a:spcBef>
              <a:spcAft>
                <a:spcPts val="0"/>
              </a:spcAft>
              <a:buClr>
                <a:srgbClr val="24292E"/>
              </a:buClr>
              <a:buSzPts val="1100"/>
              <a:buFont typeface="Arial"/>
              <a:buChar char="●"/>
            </a:pPr>
            <a:r>
              <a:rPr lang="en-GB">
                <a:solidFill>
                  <a:srgbClr val="24292E"/>
                </a:solidFill>
                <a:highlight>
                  <a:schemeClr val="lt1"/>
                </a:highlight>
              </a:rPr>
              <a:t>controversy_type</a:t>
            </a:r>
            <a:endParaRPr>
              <a:solidFill>
                <a:srgbClr val="24292E"/>
              </a:solidFill>
              <a:highlight>
                <a:schemeClr val="lt1"/>
              </a:highlight>
            </a:endParaRPr>
          </a:p>
          <a:p>
            <a:pPr indent="-298450" lvl="0" marL="457200" rtl="0" algn="l">
              <a:lnSpc>
                <a:spcPct val="115000"/>
              </a:lnSpc>
              <a:spcBef>
                <a:spcPts val="0"/>
              </a:spcBef>
              <a:spcAft>
                <a:spcPts val="0"/>
              </a:spcAft>
              <a:buClr>
                <a:srgbClr val="24292E"/>
              </a:buClr>
              <a:buSzPts val="1100"/>
              <a:buFont typeface="Arial"/>
              <a:buChar char="●"/>
            </a:pPr>
            <a:r>
              <a:rPr lang="en-GB">
                <a:solidFill>
                  <a:srgbClr val="24292E"/>
                </a:solidFill>
                <a:highlight>
                  <a:schemeClr val="lt1"/>
                </a:highlight>
              </a:rPr>
              <a:t>business_controversy</a:t>
            </a:r>
            <a:endParaRPr>
              <a:solidFill>
                <a:srgbClr val="24292E"/>
              </a:solidFill>
              <a:highlight>
                <a:schemeClr val="lt1"/>
              </a:highlight>
            </a:endParaRPr>
          </a:p>
          <a:p>
            <a:pPr indent="-298450" lvl="0" marL="457200" rtl="0" algn="l">
              <a:lnSpc>
                <a:spcPct val="115000"/>
              </a:lnSpc>
              <a:spcBef>
                <a:spcPts val="0"/>
              </a:spcBef>
              <a:spcAft>
                <a:spcPts val="0"/>
              </a:spcAft>
              <a:buClr>
                <a:srgbClr val="24292E"/>
              </a:buClr>
              <a:buSzPts val="1100"/>
              <a:buFont typeface="Arial"/>
              <a:buChar char="●"/>
            </a:pPr>
            <a:r>
              <a:rPr lang="en-GB">
                <a:solidFill>
                  <a:srgbClr val="24292E"/>
                </a:solidFill>
                <a:highlight>
                  <a:schemeClr val="lt1"/>
                </a:highlight>
              </a:rPr>
              <a:t>esg_full</a:t>
            </a:r>
            <a:endParaRPr>
              <a:solidFill>
                <a:srgbClr val="24292E"/>
              </a:solidFill>
              <a:highlight>
                <a:schemeClr val="lt1"/>
              </a:highlight>
            </a:endParaRPr>
          </a:p>
          <a:p>
            <a:pPr indent="-298450" lvl="0" marL="457200" rtl="0" algn="l">
              <a:lnSpc>
                <a:spcPct val="115000"/>
              </a:lnSpc>
              <a:spcBef>
                <a:spcPts val="0"/>
              </a:spcBef>
              <a:spcAft>
                <a:spcPts val="0"/>
              </a:spcAft>
              <a:buClr>
                <a:srgbClr val="24292E"/>
              </a:buClr>
              <a:buSzPts val="1100"/>
              <a:buFont typeface="Arial"/>
              <a:buChar char="●"/>
            </a:pPr>
            <a:r>
              <a:rPr lang="en-GB">
                <a:solidFill>
                  <a:srgbClr val="24292E"/>
                </a:solidFill>
                <a:highlight>
                  <a:schemeClr val="lt1"/>
                </a:highlight>
              </a:rPr>
              <a:t>stock_details</a:t>
            </a:r>
            <a:endParaRPr sz="1000"/>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123d024ec4a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123d024ec4a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GB">
                <a:solidFill>
                  <a:schemeClr val="dk1"/>
                </a:solidFill>
              </a:rPr>
              <a:t>Time check: </a:t>
            </a:r>
            <a:endParaRPr>
              <a:solidFill>
                <a:schemeClr val="dk1"/>
              </a:solidFill>
            </a:endParaRPr>
          </a:p>
          <a:p>
            <a:pPr indent="0" lvl="0" marL="0" rtl="0" algn="l">
              <a:spcBef>
                <a:spcPts val="0"/>
              </a:spcBef>
              <a:spcAft>
                <a:spcPts val="0"/>
              </a:spcAft>
              <a:buClr>
                <a:schemeClr val="dk1"/>
              </a:buClr>
              <a:buSzPts val="1100"/>
              <a:buFont typeface="Arial"/>
              <a:buNone/>
            </a:pPr>
            <a:r>
              <a:rPr b="1" lang="en-GB">
                <a:solidFill>
                  <a:schemeClr val="dk1"/>
                </a:solidFill>
              </a:rPr>
              <a:t>Deliverable: </a:t>
            </a:r>
            <a:r>
              <a:rPr lang="en-GB">
                <a:solidFill>
                  <a:schemeClr val="dk1"/>
                </a:solidFill>
              </a:rPr>
              <a:t>Result of the analysis</a:t>
            </a:r>
            <a:endParaRPr>
              <a:solidFill>
                <a:schemeClr val="dk1"/>
              </a:solidFill>
            </a:endParaRPr>
          </a:p>
          <a:p>
            <a:pPr indent="0" lvl="0" marL="0" rtl="0" algn="l">
              <a:spcBef>
                <a:spcPts val="0"/>
              </a:spcBef>
              <a:spcAft>
                <a:spcPts val="0"/>
              </a:spcAft>
              <a:buClr>
                <a:schemeClr val="dk1"/>
              </a:buClr>
              <a:buSzPts val="1100"/>
              <a:buFont typeface="Arial"/>
              <a:buNone/>
            </a:pPr>
            <a:r>
              <a:rPr b="1" lang="en-GB">
                <a:solidFill>
                  <a:schemeClr val="dk1"/>
                </a:solidFill>
              </a:rPr>
              <a:t>Presenter: </a:t>
            </a:r>
            <a:r>
              <a:rPr lang="en-GB">
                <a:solidFill>
                  <a:schemeClr val="dk1"/>
                </a:solidFill>
              </a:rPr>
              <a:t>Sucharita</a:t>
            </a:r>
            <a:endParaRPr>
              <a:solidFill>
                <a:schemeClr val="dk1"/>
              </a:solidFill>
            </a:endParaRPr>
          </a:p>
          <a:p>
            <a:pPr indent="0" lvl="0" marL="0" rtl="0" algn="l">
              <a:spcBef>
                <a:spcPts val="0"/>
              </a:spcBef>
              <a:spcAft>
                <a:spcPts val="0"/>
              </a:spcAft>
              <a:buClr>
                <a:schemeClr val="dk1"/>
              </a:buClr>
              <a:buSzPts val="1100"/>
              <a:buFont typeface="Arial"/>
              <a:buNone/>
            </a:pPr>
            <a:r>
              <a:rPr b="1" lang="en-GB">
                <a:solidFill>
                  <a:schemeClr val="dk1"/>
                </a:solidFill>
              </a:rPr>
              <a:t>Speaker Notes:</a:t>
            </a:r>
            <a:endParaRPr b="1">
              <a:solidFill>
                <a:schemeClr val="dk1"/>
              </a:solidFill>
            </a:endParaRPr>
          </a:p>
          <a:p>
            <a:pPr indent="-393700" lvl="0" marL="457200" rtl="0" algn="l">
              <a:lnSpc>
                <a:spcPct val="150000"/>
              </a:lnSpc>
              <a:spcBef>
                <a:spcPts val="0"/>
              </a:spcBef>
              <a:spcAft>
                <a:spcPts val="0"/>
              </a:spcAft>
              <a:buClr>
                <a:schemeClr val="lt1"/>
              </a:buClr>
              <a:buSzPts val="2600"/>
              <a:buFont typeface="Lato"/>
              <a:buChar char="●"/>
            </a:pPr>
            <a:r>
              <a:t/>
            </a:r>
            <a:endParaRPr>
              <a:solidFill>
                <a:schemeClr val="dk1"/>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1f88252dc4_0_1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1f88252dc4_0_1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GB">
                <a:solidFill>
                  <a:schemeClr val="dk1"/>
                </a:solidFill>
              </a:rPr>
              <a:t>Time check: 2:30</a:t>
            </a:r>
            <a:endParaRPr b="1">
              <a:solidFill>
                <a:schemeClr val="dk1"/>
              </a:solidFill>
            </a:endParaRPr>
          </a:p>
          <a:p>
            <a:pPr indent="0" lvl="0" marL="0" rtl="0" algn="l">
              <a:spcBef>
                <a:spcPts val="0"/>
              </a:spcBef>
              <a:spcAft>
                <a:spcPts val="0"/>
              </a:spcAft>
              <a:buClr>
                <a:schemeClr val="dk1"/>
              </a:buClr>
              <a:buSzPts val="1100"/>
              <a:buFont typeface="Arial"/>
              <a:buNone/>
            </a:pPr>
            <a:r>
              <a:rPr b="1" lang="en-GB">
                <a:solidFill>
                  <a:schemeClr val="dk1"/>
                </a:solidFill>
              </a:rPr>
              <a:t>Deliverable: </a:t>
            </a:r>
            <a:r>
              <a:rPr lang="en-GB">
                <a:solidFill>
                  <a:schemeClr val="dk1"/>
                </a:solidFill>
              </a:rPr>
              <a:t>Description of the data exploration phase of the project</a:t>
            </a:r>
            <a:endParaRPr>
              <a:solidFill>
                <a:schemeClr val="dk1"/>
              </a:solidFill>
            </a:endParaRPr>
          </a:p>
          <a:p>
            <a:pPr indent="0" lvl="0" marL="0" rtl="0" algn="l">
              <a:spcBef>
                <a:spcPts val="0"/>
              </a:spcBef>
              <a:spcAft>
                <a:spcPts val="0"/>
              </a:spcAft>
              <a:buClr>
                <a:schemeClr val="dk1"/>
              </a:buClr>
              <a:buSzPts val="1100"/>
              <a:buFont typeface="Arial"/>
              <a:buNone/>
            </a:pPr>
            <a:r>
              <a:rPr b="1" lang="en-GB">
                <a:solidFill>
                  <a:schemeClr val="dk1"/>
                </a:solidFill>
              </a:rPr>
              <a:t>Presenter: </a:t>
            </a:r>
            <a:r>
              <a:rPr lang="en-GB">
                <a:solidFill>
                  <a:schemeClr val="dk1"/>
                </a:solidFill>
              </a:rPr>
              <a:t>Sucharita</a:t>
            </a:r>
            <a:endParaRPr>
              <a:solidFill>
                <a:schemeClr val="dk1"/>
              </a:solidFill>
            </a:endParaRPr>
          </a:p>
          <a:p>
            <a:pPr indent="0" lvl="0" marL="0" rtl="0" algn="l">
              <a:spcBef>
                <a:spcPts val="0"/>
              </a:spcBef>
              <a:spcAft>
                <a:spcPts val="0"/>
              </a:spcAft>
              <a:buClr>
                <a:schemeClr val="dk1"/>
              </a:buClr>
              <a:buSzPts val="1100"/>
              <a:buFont typeface="Arial"/>
              <a:buNone/>
            </a:pPr>
            <a:r>
              <a:rPr b="1" lang="en-GB">
                <a:solidFill>
                  <a:schemeClr val="dk1"/>
                </a:solidFill>
              </a:rPr>
              <a:t>Speaker Notes:</a:t>
            </a:r>
            <a:endParaRPr b="1">
              <a:solidFill>
                <a:schemeClr val="dk1"/>
              </a:solidFill>
            </a:endParaRPr>
          </a:p>
          <a:p>
            <a:pPr indent="0" lvl="0" marL="0" rtl="0" algn="l">
              <a:spcBef>
                <a:spcPts val="0"/>
              </a:spcBef>
              <a:spcAft>
                <a:spcPts val="0"/>
              </a:spcAft>
              <a:buClr>
                <a:schemeClr val="dk1"/>
              </a:buClr>
              <a:buSzPts val="1100"/>
              <a:buFont typeface="Arial"/>
              <a:buNone/>
            </a:pPr>
            <a:r>
              <a:rPr b="1" lang="en-GB" sz="1000">
                <a:solidFill>
                  <a:srgbClr val="1A1A1A"/>
                </a:solidFill>
                <a:latin typeface="Raleway"/>
                <a:ea typeface="Raleway"/>
                <a:cs typeface="Raleway"/>
                <a:sym typeface="Raleway"/>
              </a:rPr>
              <a:t>Data Preprocessing</a:t>
            </a:r>
            <a:r>
              <a:rPr b="1" lang="en-GB">
                <a:solidFill>
                  <a:schemeClr val="dk1"/>
                </a:solidFill>
              </a:rPr>
              <a:t>: </a:t>
            </a:r>
            <a:endParaRPr b="1">
              <a:solidFill>
                <a:schemeClr val="dk1"/>
              </a:solidFill>
            </a:endParaRPr>
          </a:p>
          <a:p>
            <a:pPr indent="-292100" lvl="0" marL="457200" rtl="0" algn="l">
              <a:lnSpc>
                <a:spcPct val="150000"/>
              </a:lnSpc>
              <a:spcBef>
                <a:spcPts val="0"/>
              </a:spcBef>
              <a:spcAft>
                <a:spcPts val="0"/>
              </a:spcAft>
              <a:buClr>
                <a:srgbClr val="595959"/>
              </a:buClr>
              <a:buSzPts val="1000"/>
              <a:buFont typeface="Arial"/>
              <a:buChar char="●"/>
            </a:pPr>
            <a:r>
              <a:rPr lang="en-GB" sz="1000">
                <a:solidFill>
                  <a:srgbClr val="2B2B2B"/>
                </a:solidFill>
              </a:rPr>
              <a:t>Remove duplicate/null data.</a:t>
            </a:r>
            <a:endParaRPr sz="1000">
              <a:solidFill>
                <a:srgbClr val="2B2B2B"/>
              </a:solidFill>
            </a:endParaRPr>
          </a:p>
          <a:p>
            <a:pPr indent="-292100" lvl="0" marL="457200" rtl="0" algn="l">
              <a:lnSpc>
                <a:spcPct val="150000"/>
              </a:lnSpc>
              <a:spcBef>
                <a:spcPts val="0"/>
              </a:spcBef>
              <a:spcAft>
                <a:spcPts val="0"/>
              </a:spcAft>
              <a:buClr>
                <a:srgbClr val="595959"/>
              </a:buClr>
              <a:buSzPts val="1000"/>
              <a:buFont typeface="Arial"/>
              <a:buChar char="●"/>
            </a:pPr>
            <a:r>
              <a:rPr lang="en-GB" sz="1000">
                <a:solidFill>
                  <a:srgbClr val="2B2B2B"/>
                </a:solidFill>
              </a:rPr>
              <a:t>Break data into smaller tables</a:t>
            </a:r>
            <a:endParaRPr sz="1000">
              <a:solidFill>
                <a:srgbClr val="2B2B2B"/>
              </a:solidFill>
            </a:endParaRPr>
          </a:p>
          <a:p>
            <a:pPr indent="-292100" lvl="0" marL="457200" rtl="0" algn="l">
              <a:lnSpc>
                <a:spcPct val="150000"/>
              </a:lnSpc>
              <a:spcBef>
                <a:spcPts val="0"/>
              </a:spcBef>
              <a:spcAft>
                <a:spcPts val="0"/>
              </a:spcAft>
              <a:buClr>
                <a:srgbClr val="595959"/>
              </a:buClr>
              <a:buSzPts val="1000"/>
              <a:buFont typeface="Arial"/>
              <a:buChar char="●"/>
            </a:pPr>
            <a:r>
              <a:rPr lang="en-GB" sz="1000">
                <a:solidFill>
                  <a:srgbClr val="2B2B2B"/>
                </a:solidFill>
              </a:rPr>
              <a:t>Remove noisy data</a:t>
            </a:r>
            <a:endParaRPr sz="1000">
              <a:solidFill>
                <a:srgbClr val="2B2B2B"/>
              </a:solidFill>
            </a:endParaRPr>
          </a:p>
          <a:p>
            <a:pPr indent="0" lvl="0" marL="0" rtl="0" algn="l">
              <a:spcBef>
                <a:spcPts val="0"/>
              </a:spcBef>
              <a:spcAft>
                <a:spcPts val="0"/>
              </a:spcAft>
              <a:buNone/>
            </a:pPr>
            <a:r>
              <a:rPr b="1" lang="en-GB" sz="1000">
                <a:solidFill>
                  <a:srgbClr val="1A1A1A"/>
                </a:solidFill>
                <a:latin typeface="Raleway"/>
                <a:ea typeface="Raleway"/>
                <a:cs typeface="Raleway"/>
                <a:sym typeface="Raleway"/>
              </a:rPr>
              <a:t>Feature Engineering</a:t>
            </a:r>
            <a:endParaRPr b="1" sz="1000">
              <a:solidFill>
                <a:srgbClr val="1A1A1A"/>
              </a:solidFill>
              <a:latin typeface="Raleway"/>
              <a:ea typeface="Raleway"/>
              <a:cs typeface="Raleway"/>
              <a:sym typeface="Raleway"/>
            </a:endParaRPr>
          </a:p>
          <a:p>
            <a:pPr indent="-292100" lvl="0" marL="457200" rtl="0" algn="l">
              <a:lnSpc>
                <a:spcPct val="150000"/>
              </a:lnSpc>
              <a:spcBef>
                <a:spcPts val="0"/>
              </a:spcBef>
              <a:spcAft>
                <a:spcPts val="0"/>
              </a:spcAft>
              <a:buClr>
                <a:srgbClr val="595959"/>
              </a:buClr>
              <a:buSzPts val="1000"/>
              <a:buFont typeface="Arial"/>
              <a:buChar char="●"/>
            </a:pPr>
            <a:r>
              <a:rPr lang="en-GB" sz="1000">
                <a:solidFill>
                  <a:srgbClr val="2B2B2B"/>
                </a:solidFill>
              </a:rPr>
              <a:t>Identify features  for optimal performance.</a:t>
            </a:r>
            <a:endParaRPr sz="1000">
              <a:solidFill>
                <a:srgbClr val="2B2B2B"/>
              </a:solidFill>
            </a:endParaRPr>
          </a:p>
          <a:p>
            <a:pPr indent="-292100" lvl="0" marL="457200" rtl="0" algn="l">
              <a:lnSpc>
                <a:spcPct val="150000"/>
              </a:lnSpc>
              <a:spcBef>
                <a:spcPts val="0"/>
              </a:spcBef>
              <a:spcAft>
                <a:spcPts val="0"/>
              </a:spcAft>
              <a:buClr>
                <a:srgbClr val="595959"/>
              </a:buClr>
              <a:buSzPts val="1000"/>
              <a:buFont typeface="Arial"/>
              <a:buChar char="●"/>
            </a:pPr>
            <a:r>
              <a:rPr lang="en-GB" sz="1000">
                <a:solidFill>
                  <a:srgbClr val="2B2B2B"/>
                </a:solidFill>
              </a:rPr>
              <a:t>Ensure proper encoders</a:t>
            </a:r>
            <a:endParaRPr sz="1000">
              <a:solidFill>
                <a:srgbClr val="2B2B2B"/>
              </a:solidFill>
            </a:endParaRPr>
          </a:p>
          <a:p>
            <a:pPr indent="0" lvl="0" marL="0" rtl="0" algn="l">
              <a:spcBef>
                <a:spcPts val="0"/>
              </a:spcBef>
              <a:spcAft>
                <a:spcPts val="0"/>
              </a:spcAft>
              <a:buNone/>
            </a:pPr>
            <a:r>
              <a:rPr b="1" lang="en-GB" sz="1000">
                <a:solidFill>
                  <a:srgbClr val="1A1A1A"/>
                </a:solidFill>
                <a:latin typeface="Raleway"/>
                <a:ea typeface="Raleway"/>
                <a:cs typeface="Raleway"/>
                <a:sym typeface="Raleway"/>
              </a:rPr>
              <a:t>Training &amp; Test Sets</a:t>
            </a:r>
            <a:endParaRPr b="1" sz="1000">
              <a:solidFill>
                <a:srgbClr val="1A1A1A"/>
              </a:solidFill>
              <a:latin typeface="Raleway"/>
              <a:ea typeface="Raleway"/>
              <a:cs typeface="Raleway"/>
              <a:sym typeface="Raleway"/>
            </a:endParaRPr>
          </a:p>
          <a:p>
            <a:pPr indent="-292100" lvl="0" marL="457200" rtl="0" algn="l">
              <a:lnSpc>
                <a:spcPct val="150000"/>
              </a:lnSpc>
              <a:spcBef>
                <a:spcPts val="0"/>
              </a:spcBef>
              <a:spcAft>
                <a:spcPts val="0"/>
              </a:spcAft>
              <a:buClr>
                <a:srgbClr val="2B2B2B"/>
              </a:buClr>
              <a:buSzPts val="1000"/>
              <a:buFont typeface="Arial"/>
              <a:buChar char="●"/>
            </a:pPr>
            <a:r>
              <a:rPr lang="en-GB" sz="1000">
                <a:solidFill>
                  <a:srgbClr val="2B2B2B"/>
                </a:solidFill>
              </a:rPr>
              <a:t>Use test_train_split from sklearn to split data.</a:t>
            </a:r>
            <a:endParaRPr sz="1000">
              <a:solidFill>
                <a:srgbClr val="2B2B2B"/>
              </a:solidFill>
            </a:endParaRPr>
          </a:p>
          <a:p>
            <a:pPr indent="-292100" lvl="0" marL="457200" rtl="0" algn="l">
              <a:lnSpc>
                <a:spcPct val="150000"/>
              </a:lnSpc>
              <a:spcBef>
                <a:spcPts val="0"/>
              </a:spcBef>
              <a:spcAft>
                <a:spcPts val="0"/>
              </a:spcAft>
              <a:buClr>
                <a:srgbClr val="2B2B2B"/>
              </a:buClr>
              <a:buSzPts val="1000"/>
              <a:buFont typeface="Arial"/>
              <a:buChar char="●"/>
            </a:pPr>
            <a:r>
              <a:rPr lang="en-GB" sz="1000">
                <a:solidFill>
                  <a:srgbClr val="2B2B2B"/>
                </a:solidFill>
              </a:rPr>
              <a:t>Scale data accordingly</a:t>
            </a:r>
            <a:endParaRPr b="1" sz="1000">
              <a:solidFill>
                <a:srgbClr val="1A1A1A"/>
              </a:solidFill>
              <a:latin typeface="Raleway"/>
              <a:ea typeface="Raleway"/>
              <a:cs typeface="Raleway"/>
              <a:sym typeface="Raleway"/>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11e3e1a57ea_0_2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11e3e1a57ea_0_2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GB">
                <a:solidFill>
                  <a:schemeClr val="dk1"/>
                </a:solidFill>
              </a:rPr>
              <a:t>Deliverable:</a:t>
            </a:r>
            <a:r>
              <a:rPr lang="en-GB">
                <a:solidFill>
                  <a:schemeClr val="dk1"/>
                </a:solidFill>
              </a:rPr>
              <a:t> Description of the data exploration phase of the project</a:t>
            </a:r>
            <a:endParaRPr>
              <a:solidFill>
                <a:schemeClr val="dk1"/>
              </a:solidFill>
            </a:endParaRPr>
          </a:p>
          <a:p>
            <a:pPr indent="0" lvl="0" marL="0" rtl="0" algn="l">
              <a:spcBef>
                <a:spcPts val="0"/>
              </a:spcBef>
              <a:spcAft>
                <a:spcPts val="0"/>
              </a:spcAft>
              <a:buClr>
                <a:schemeClr val="dk1"/>
              </a:buClr>
              <a:buSzPts val="1100"/>
              <a:buFont typeface="Arial"/>
              <a:buNone/>
            </a:pPr>
            <a:r>
              <a:rPr b="1" lang="en-GB">
                <a:solidFill>
                  <a:schemeClr val="dk1"/>
                </a:solidFill>
              </a:rPr>
              <a:t>Presenter:</a:t>
            </a:r>
            <a:r>
              <a:rPr lang="en-GB">
                <a:solidFill>
                  <a:schemeClr val="dk1"/>
                </a:solidFill>
              </a:rPr>
              <a:t> Sucharita</a:t>
            </a:r>
            <a:endParaRPr>
              <a:solidFill>
                <a:schemeClr val="dk1"/>
              </a:solidFill>
            </a:endParaRPr>
          </a:p>
          <a:p>
            <a:pPr indent="0" lvl="0" marL="0" rtl="0" algn="l">
              <a:spcBef>
                <a:spcPts val="0"/>
              </a:spcBef>
              <a:spcAft>
                <a:spcPts val="0"/>
              </a:spcAft>
              <a:buClr>
                <a:schemeClr val="dk1"/>
              </a:buClr>
              <a:buSzPts val="1100"/>
              <a:buFont typeface="Arial"/>
              <a:buNone/>
            </a:pPr>
            <a:r>
              <a:rPr b="1" lang="en-GB">
                <a:solidFill>
                  <a:schemeClr val="dk1"/>
                </a:solidFill>
              </a:rPr>
              <a:t>Speaker Notes:</a:t>
            </a:r>
            <a:endParaRPr b="1">
              <a:solidFill>
                <a:schemeClr val="dk1"/>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11e3e1a57ea_0_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11e3e1a57ea_0_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Time check: 2:40</a:t>
            </a:r>
            <a:endParaRPr/>
          </a:p>
          <a:p>
            <a:pPr indent="0" lvl="0" marL="0" rtl="0" algn="l">
              <a:spcBef>
                <a:spcPts val="0"/>
              </a:spcBef>
              <a:spcAft>
                <a:spcPts val="0"/>
              </a:spcAft>
              <a:buNone/>
            </a:pPr>
            <a:r>
              <a:rPr b="1" lang="en-GB"/>
              <a:t>Deliverable:</a:t>
            </a:r>
            <a:r>
              <a:rPr lang="en-GB"/>
              <a:t> Result of the analysis</a:t>
            </a:r>
            <a:endParaRPr/>
          </a:p>
          <a:p>
            <a:pPr indent="0" lvl="0" marL="0" rtl="0" algn="l">
              <a:spcBef>
                <a:spcPts val="0"/>
              </a:spcBef>
              <a:spcAft>
                <a:spcPts val="0"/>
              </a:spcAft>
              <a:buNone/>
            </a:pPr>
            <a:r>
              <a:rPr b="1" lang="en-GB"/>
              <a:t>Presenter: </a:t>
            </a:r>
            <a:r>
              <a:rPr lang="en-GB"/>
              <a:t>Sucharita</a:t>
            </a:r>
            <a:endParaRPr/>
          </a:p>
          <a:p>
            <a:pPr indent="0" lvl="0" marL="0" rtl="0" algn="l">
              <a:spcBef>
                <a:spcPts val="0"/>
              </a:spcBef>
              <a:spcAft>
                <a:spcPts val="0"/>
              </a:spcAft>
              <a:buNone/>
            </a:pPr>
            <a:r>
              <a:rPr lang="en-GB"/>
              <a:t>Speaker Notes: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123d024ec4a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123d024ec4a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Time check: </a:t>
            </a:r>
            <a:endParaRPr/>
          </a:p>
          <a:p>
            <a:pPr indent="0" lvl="0" marL="0" rtl="0" algn="l">
              <a:spcBef>
                <a:spcPts val="0"/>
              </a:spcBef>
              <a:spcAft>
                <a:spcPts val="0"/>
              </a:spcAft>
              <a:buNone/>
            </a:pPr>
            <a:r>
              <a:rPr b="1" lang="en-GB"/>
              <a:t>Deliverable:</a:t>
            </a:r>
            <a:r>
              <a:rPr lang="en-GB"/>
              <a:t> Result of the analysis</a:t>
            </a:r>
            <a:endParaRPr/>
          </a:p>
          <a:p>
            <a:pPr indent="0" lvl="0" marL="0" rtl="0" algn="l">
              <a:spcBef>
                <a:spcPts val="0"/>
              </a:spcBef>
              <a:spcAft>
                <a:spcPts val="0"/>
              </a:spcAft>
              <a:buNone/>
            </a:pPr>
            <a:r>
              <a:rPr b="1" lang="en-GB"/>
              <a:t>Presenter: </a:t>
            </a:r>
            <a:r>
              <a:rPr lang="en-GB"/>
              <a:t>Sucharita</a:t>
            </a:r>
            <a:endParaRPr/>
          </a:p>
          <a:p>
            <a:pPr indent="0" lvl="0" marL="0" rtl="0" algn="l">
              <a:spcBef>
                <a:spcPts val="0"/>
              </a:spcBef>
              <a:spcAft>
                <a:spcPts val="0"/>
              </a:spcAft>
              <a:buNone/>
            </a:pPr>
            <a:r>
              <a:rPr lang="en-GB"/>
              <a:t>Speaker Notes: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123d024ec4a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123d024ec4a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Time check: </a:t>
            </a:r>
            <a:endParaRPr/>
          </a:p>
          <a:p>
            <a:pPr indent="0" lvl="0" marL="0" rtl="0" algn="l">
              <a:spcBef>
                <a:spcPts val="0"/>
              </a:spcBef>
              <a:spcAft>
                <a:spcPts val="0"/>
              </a:spcAft>
              <a:buNone/>
            </a:pPr>
            <a:r>
              <a:rPr b="1" lang="en-GB"/>
              <a:t>Deliverable:</a:t>
            </a:r>
            <a:r>
              <a:rPr lang="en-GB"/>
              <a:t> Result of the analysis</a:t>
            </a:r>
            <a:endParaRPr/>
          </a:p>
          <a:p>
            <a:pPr indent="0" lvl="0" marL="0" rtl="0" algn="l">
              <a:spcBef>
                <a:spcPts val="0"/>
              </a:spcBef>
              <a:spcAft>
                <a:spcPts val="0"/>
              </a:spcAft>
              <a:buNone/>
            </a:pPr>
            <a:r>
              <a:rPr b="1" lang="en-GB"/>
              <a:t>Presenter: </a:t>
            </a:r>
            <a:r>
              <a:rPr lang="en-GB"/>
              <a:t>Sucharita</a:t>
            </a:r>
            <a:endParaRPr/>
          </a:p>
          <a:p>
            <a:pPr indent="0" lvl="0" marL="0" rtl="0" algn="l">
              <a:spcBef>
                <a:spcPts val="0"/>
              </a:spcBef>
              <a:spcAft>
                <a:spcPts val="0"/>
              </a:spcAft>
              <a:buNone/>
            </a:pPr>
            <a:r>
              <a:rPr lang="en-GB"/>
              <a:t>Speaker Notes: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123d024ec4a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123d024ec4a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Time check: </a:t>
            </a:r>
            <a:endParaRPr/>
          </a:p>
          <a:p>
            <a:pPr indent="0" lvl="0" marL="0" rtl="0" algn="l">
              <a:spcBef>
                <a:spcPts val="0"/>
              </a:spcBef>
              <a:spcAft>
                <a:spcPts val="0"/>
              </a:spcAft>
              <a:buNone/>
            </a:pPr>
            <a:r>
              <a:rPr b="1" lang="en-GB"/>
              <a:t>Deliverable:</a:t>
            </a:r>
            <a:r>
              <a:rPr lang="en-GB"/>
              <a:t> Result of the analysis</a:t>
            </a:r>
            <a:endParaRPr/>
          </a:p>
          <a:p>
            <a:pPr indent="0" lvl="0" marL="0" rtl="0" algn="l">
              <a:spcBef>
                <a:spcPts val="0"/>
              </a:spcBef>
              <a:spcAft>
                <a:spcPts val="0"/>
              </a:spcAft>
              <a:buNone/>
            </a:pPr>
            <a:r>
              <a:rPr b="1" lang="en-GB"/>
              <a:t>Presenter: </a:t>
            </a:r>
            <a:r>
              <a:rPr lang="en-GB"/>
              <a:t>Sucharita</a:t>
            </a:r>
            <a:endParaRPr/>
          </a:p>
          <a:p>
            <a:pPr indent="0" lvl="0" marL="0" rtl="0" algn="l">
              <a:spcBef>
                <a:spcPts val="0"/>
              </a:spcBef>
              <a:spcAft>
                <a:spcPts val="0"/>
              </a:spcAft>
              <a:buNone/>
            </a:pPr>
            <a:r>
              <a:rPr lang="en-GB"/>
              <a:t>Speaker Notes: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123d024ec4a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123d024ec4a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Time check: </a:t>
            </a:r>
            <a:endParaRPr/>
          </a:p>
          <a:p>
            <a:pPr indent="0" lvl="0" marL="0" rtl="0" algn="l">
              <a:spcBef>
                <a:spcPts val="0"/>
              </a:spcBef>
              <a:spcAft>
                <a:spcPts val="0"/>
              </a:spcAft>
              <a:buNone/>
            </a:pPr>
            <a:r>
              <a:rPr b="1" lang="en-GB"/>
              <a:t>Deliverable:</a:t>
            </a:r>
            <a:r>
              <a:rPr lang="en-GB"/>
              <a:t> Result of the analysis</a:t>
            </a:r>
            <a:endParaRPr/>
          </a:p>
          <a:p>
            <a:pPr indent="0" lvl="0" marL="0" rtl="0" algn="l">
              <a:spcBef>
                <a:spcPts val="0"/>
              </a:spcBef>
              <a:spcAft>
                <a:spcPts val="0"/>
              </a:spcAft>
              <a:buNone/>
            </a:pPr>
            <a:r>
              <a:rPr b="1" lang="en-GB"/>
              <a:t>Presenter: </a:t>
            </a:r>
            <a:r>
              <a:rPr lang="en-GB"/>
              <a:t>Sucharita</a:t>
            </a:r>
            <a:endParaRPr/>
          </a:p>
          <a:p>
            <a:pPr indent="0" lvl="0" marL="0" rtl="0" algn="l">
              <a:spcBef>
                <a:spcPts val="0"/>
              </a:spcBef>
              <a:spcAft>
                <a:spcPts val="0"/>
              </a:spcAft>
              <a:buNone/>
            </a:pPr>
            <a:r>
              <a:rPr lang="en-GB"/>
              <a:t>Speaker Notes: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123d024ec4a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123d024ec4a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GB">
                <a:solidFill>
                  <a:schemeClr val="dk1"/>
                </a:solidFill>
              </a:rPr>
              <a:t>Time check: </a:t>
            </a:r>
            <a:r>
              <a:rPr lang="en-GB">
                <a:solidFill>
                  <a:schemeClr val="dk1"/>
                </a:solidFill>
              </a:rPr>
              <a:t>3:30</a:t>
            </a:r>
            <a:endParaRPr>
              <a:solidFill>
                <a:schemeClr val="dk1"/>
              </a:solidFill>
            </a:endParaRPr>
          </a:p>
          <a:p>
            <a:pPr indent="0" lvl="0" marL="0" rtl="0" algn="l">
              <a:spcBef>
                <a:spcPts val="0"/>
              </a:spcBef>
              <a:spcAft>
                <a:spcPts val="0"/>
              </a:spcAft>
              <a:buClr>
                <a:schemeClr val="dk1"/>
              </a:buClr>
              <a:buSzPts val="1100"/>
              <a:buFont typeface="Arial"/>
              <a:buNone/>
            </a:pPr>
            <a:r>
              <a:rPr b="1" lang="en-GB">
                <a:solidFill>
                  <a:schemeClr val="dk1"/>
                </a:solidFill>
              </a:rPr>
              <a:t>Deliverable: </a:t>
            </a:r>
            <a:r>
              <a:rPr lang="en-GB">
                <a:solidFill>
                  <a:schemeClr val="dk1"/>
                </a:solidFill>
              </a:rPr>
              <a:t>Result of the analysis</a:t>
            </a:r>
            <a:endParaRPr>
              <a:solidFill>
                <a:schemeClr val="dk1"/>
              </a:solidFill>
            </a:endParaRPr>
          </a:p>
          <a:p>
            <a:pPr indent="0" lvl="0" marL="0" rtl="0" algn="l">
              <a:spcBef>
                <a:spcPts val="0"/>
              </a:spcBef>
              <a:spcAft>
                <a:spcPts val="0"/>
              </a:spcAft>
              <a:buClr>
                <a:schemeClr val="dk1"/>
              </a:buClr>
              <a:buSzPts val="1100"/>
              <a:buFont typeface="Arial"/>
              <a:buNone/>
            </a:pPr>
            <a:r>
              <a:rPr b="1" lang="en-GB">
                <a:solidFill>
                  <a:schemeClr val="dk1"/>
                </a:solidFill>
              </a:rPr>
              <a:t>Presenter: </a:t>
            </a:r>
            <a:r>
              <a:rPr lang="en-GB">
                <a:solidFill>
                  <a:schemeClr val="dk1"/>
                </a:solidFill>
              </a:rPr>
              <a:t>Yicong</a:t>
            </a:r>
            <a:endParaRPr>
              <a:solidFill>
                <a:schemeClr val="dk1"/>
              </a:solidFill>
            </a:endParaRPr>
          </a:p>
          <a:p>
            <a:pPr indent="0" lvl="0" marL="0" rtl="0" algn="l">
              <a:spcBef>
                <a:spcPts val="0"/>
              </a:spcBef>
              <a:spcAft>
                <a:spcPts val="0"/>
              </a:spcAft>
              <a:buClr>
                <a:schemeClr val="dk1"/>
              </a:buClr>
              <a:buSzPts val="1100"/>
              <a:buFont typeface="Arial"/>
              <a:buNone/>
            </a:pPr>
            <a:r>
              <a:rPr lang="en-GB">
                <a:solidFill>
                  <a:schemeClr val="dk1"/>
                </a:solidFill>
              </a:rPr>
              <a:t>Speaker Notes:</a:t>
            </a:r>
            <a:endParaRPr>
              <a:solidFill>
                <a:schemeClr val="dk1"/>
              </a:solidFill>
            </a:endParaRPr>
          </a:p>
          <a:p>
            <a:pPr indent="-393700" lvl="0" marL="457200" rtl="0" algn="l">
              <a:lnSpc>
                <a:spcPct val="150000"/>
              </a:lnSpc>
              <a:spcBef>
                <a:spcPts val="0"/>
              </a:spcBef>
              <a:spcAft>
                <a:spcPts val="0"/>
              </a:spcAft>
              <a:buClr>
                <a:schemeClr val="lt1"/>
              </a:buClr>
              <a:buSzPts val="2600"/>
              <a:buFont typeface="Lato"/>
              <a:buChar char="●"/>
            </a:pPr>
            <a:r>
              <a:t/>
            </a:r>
            <a:endParaRPr>
              <a:solidFill>
                <a:schemeClr val="dk1"/>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1f88252dc4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1f88252dc4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11e3e1a57ea_0_2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11e3e1a57ea_0_2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t>Deliverable: </a:t>
            </a:r>
            <a:r>
              <a:rPr lang="en-GB"/>
              <a:t>Description of the analysis phase of the project</a:t>
            </a:r>
            <a:endParaRPr/>
          </a:p>
          <a:p>
            <a:pPr indent="0" lvl="0" marL="0" rtl="0" algn="l">
              <a:spcBef>
                <a:spcPts val="0"/>
              </a:spcBef>
              <a:spcAft>
                <a:spcPts val="0"/>
              </a:spcAft>
              <a:buNone/>
            </a:pPr>
            <a:r>
              <a:rPr b="1" lang="en-GB"/>
              <a:t>Deliverable: </a:t>
            </a:r>
            <a:r>
              <a:rPr lang="en-GB"/>
              <a:t>Technologies, languages, tools, and algorithms used throughout the project</a:t>
            </a:r>
            <a:endParaRPr/>
          </a:p>
          <a:p>
            <a:pPr indent="0" lvl="0" marL="0" rtl="0" algn="l">
              <a:spcBef>
                <a:spcPts val="0"/>
              </a:spcBef>
              <a:spcAft>
                <a:spcPts val="0"/>
              </a:spcAft>
              <a:buNone/>
            </a:pPr>
            <a:r>
              <a:rPr b="1" lang="en-GB"/>
              <a:t>Presenter: </a:t>
            </a:r>
            <a:r>
              <a:rPr lang="en-GB"/>
              <a:t>Yicong</a:t>
            </a:r>
            <a:endParaRPr/>
          </a:p>
          <a:p>
            <a:pPr indent="0" lvl="0" marL="0" rtl="0" algn="l">
              <a:spcBef>
                <a:spcPts val="0"/>
              </a:spcBef>
              <a:spcAft>
                <a:spcPts val="0"/>
              </a:spcAft>
              <a:buNone/>
            </a:pPr>
            <a:r>
              <a:rPr lang="en-GB"/>
              <a:t>Speaker Notes:</a:t>
            </a:r>
            <a:br>
              <a:rPr lang="en-GB"/>
            </a:br>
            <a:r>
              <a:rPr lang="en-GB" sz="1200">
                <a:solidFill>
                  <a:srgbClr val="24292E"/>
                </a:solidFill>
                <a:highlight>
                  <a:srgbClr val="FFFFFF"/>
                </a:highlight>
              </a:rPr>
              <a:t>Our first model was linear regression which could not predict stocks beyond a few days due to trends and non-linearity, so finally fbprophet was chosen</a:t>
            </a:r>
            <a:endParaRPr sz="1200">
              <a:solidFill>
                <a:srgbClr val="24292E"/>
              </a:solidFill>
              <a:highlight>
                <a:srgbClr val="FFFFFF"/>
              </a:highlight>
            </a:endParaRPr>
          </a:p>
          <a:p>
            <a:pPr indent="-304800" lvl="0" marL="457200" rtl="0" algn="l">
              <a:lnSpc>
                <a:spcPct val="115000"/>
              </a:lnSpc>
              <a:spcBef>
                <a:spcPts val="0"/>
              </a:spcBef>
              <a:spcAft>
                <a:spcPts val="0"/>
              </a:spcAft>
              <a:buClr>
                <a:srgbClr val="202122"/>
              </a:buClr>
              <a:buSzPts val="1200"/>
              <a:buChar char="●"/>
            </a:pPr>
            <a:r>
              <a:rPr lang="en-GB" sz="1200">
                <a:solidFill>
                  <a:srgbClr val="202122"/>
                </a:solidFill>
              </a:rPr>
              <a:t>Benefits:</a:t>
            </a:r>
            <a:endParaRPr sz="1200">
              <a:solidFill>
                <a:srgbClr val="202122"/>
              </a:solidFill>
            </a:endParaRPr>
          </a:p>
          <a:p>
            <a:pPr indent="-317500" lvl="1" marL="914400" rtl="0" algn="l">
              <a:lnSpc>
                <a:spcPct val="115000"/>
              </a:lnSpc>
              <a:spcBef>
                <a:spcPts val="0"/>
              </a:spcBef>
              <a:spcAft>
                <a:spcPts val="0"/>
              </a:spcAft>
              <a:buSzPts val="1400"/>
              <a:buChar char="○"/>
            </a:pPr>
            <a:r>
              <a:rPr lang="en-GB">
                <a:solidFill>
                  <a:schemeClr val="dk1"/>
                </a:solidFill>
              </a:rPr>
              <a:t>It does not require much prior knowledge of forecasting time series data</a:t>
            </a:r>
            <a:endParaRPr>
              <a:solidFill>
                <a:schemeClr val="dk1"/>
              </a:solidFill>
            </a:endParaRPr>
          </a:p>
          <a:p>
            <a:pPr indent="-317500" lvl="1" marL="914400" rtl="0" algn="l">
              <a:lnSpc>
                <a:spcPct val="115000"/>
              </a:lnSpc>
              <a:spcBef>
                <a:spcPts val="0"/>
              </a:spcBef>
              <a:spcAft>
                <a:spcPts val="0"/>
              </a:spcAft>
              <a:buSzPts val="1400"/>
              <a:buChar char="○"/>
            </a:pPr>
            <a:r>
              <a:rPr lang="en-GB">
                <a:solidFill>
                  <a:schemeClr val="dk1"/>
                </a:solidFill>
              </a:rPr>
              <a:t>Based on an additive model where non-linear trends are fit with yearly, weekly, and daily seasonality, plus holiday effects.</a:t>
            </a:r>
            <a:endParaRPr>
              <a:solidFill>
                <a:schemeClr val="dk1"/>
              </a:solidFill>
            </a:endParaRPr>
          </a:p>
          <a:p>
            <a:pPr indent="-317500" lvl="1" marL="914400" rtl="0" algn="l">
              <a:lnSpc>
                <a:spcPct val="115000"/>
              </a:lnSpc>
              <a:spcBef>
                <a:spcPts val="0"/>
              </a:spcBef>
              <a:spcAft>
                <a:spcPts val="0"/>
              </a:spcAft>
              <a:buSzPts val="1400"/>
              <a:buChar char="○"/>
            </a:pPr>
            <a:r>
              <a:rPr lang="en-GB">
                <a:solidFill>
                  <a:schemeClr val="dk1"/>
                </a:solidFill>
              </a:rPr>
              <a:t>Prophet is robust to missing data and shifts in the trend, and typically handles outliers well.</a:t>
            </a:r>
            <a:endParaRPr>
              <a:solidFill>
                <a:schemeClr val="dk1"/>
              </a:solidFill>
            </a:endParaRPr>
          </a:p>
          <a:p>
            <a:pPr indent="-304800" lvl="0" marL="457200" rtl="0" algn="l">
              <a:lnSpc>
                <a:spcPct val="115000"/>
              </a:lnSpc>
              <a:spcBef>
                <a:spcPts val="0"/>
              </a:spcBef>
              <a:spcAft>
                <a:spcPts val="0"/>
              </a:spcAft>
              <a:buClr>
                <a:srgbClr val="202122"/>
              </a:buClr>
              <a:buSzPts val="1200"/>
              <a:buChar char="●"/>
            </a:pPr>
            <a:r>
              <a:rPr lang="en-GB" sz="1200">
                <a:solidFill>
                  <a:srgbClr val="202122"/>
                </a:solidFill>
              </a:rPr>
              <a:t>Limitations:</a:t>
            </a:r>
            <a:endParaRPr sz="1200">
              <a:solidFill>
                <a:srgbClr val="202122"/>
              </a:solidFill>
            </a:endParaRPr>
          </a:p>
          <a:p>
            <a:pPr indent="-317500" lvl="1" marL="914400" rtl="0" algn="l">
              <a:lnSpc>
                <a:spcPct val="115000"/>
              </a:lnSpc>
              <a:spcBef>
                <a:spcPts val="0"/>
              </a:spcBef>
              <a:spcAft>
                <a:spcPts val="0"/>
              </a:spcAft>
              <a:buSzPts val="1400"/>
              <a:buChar char="○"/>
            </a:pPr>
            <a:r>
              <a:rPr lang="en-GB">
                <a:solidFill>
                  <a:schemeClr val="dk1"/>
                </a:solidFill>
              </a:rPr>
              <a:t>Prophet is generally recommended only for time series where the only informative signals are trends, and the residuals are just noise.</a:t>
            </a:r>
            <a:endParaRPr>
              <a:solidFill>
                <a:schemeClr val="dk1"/>
              </a:solidFill>
            </a:endParaRPr>
          </a:p>
          <a:p>
            <a:pPr indent="-317500" lvl="1" marL="914400" rtl="0" algn="l">
              <a:lnSpc>
                <a:spcPct val="115000"/>
              </a:lnSpc>
              <a:spcBef>
                <a:spcPts val="0"/>
              </a:spcBef>
              <a:spcAft>
                <a:spcPts val="0"/>
              </a:spcAft>
              <a:buSzPts val="1400"/>
              <a:buChar char="○"/>
            </a:pPr>
            <a:r>
              <a:rPr lang="en-GB">
                <a:solidFill>
                  <a:schemeClr val="dk1"/>
                </a:solidFill>
              </a:rPr>
              <a:t>There are other models like ARIMA can consistently outperform Prophet when trends are not too important.</a:t>
            </a:r>
            <a:endParaRPr>
              <a:solidFill>
                <a:schemeClr val="dk1"/>
              </a:solidFill>
            </a:endParaRPr>
          </a:p>
          <a:p>
            <a:pPr indent="0" lvl="0" marL="0" rtl="0" algn="l">
              <a:spcBef>
                <a:spcPts val="0"/>
              </a:spcBef>
              <a:spcAft>
                <a:spcPts val="0"/>
              </a:spcAft>
              <a:buNone/>
            </a:pPr>
            <a:r>
              <a:t/>
            </a:r>
            <a:endParaRPr sz="1300">
              <a:solidFill>
                <a:srgbClr val="24292E"/>
              </a:solidFill>
              <a:highlight>
                <a:schemeClr val="lt1"/>
              </a:highlight>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122ebcf5f4b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122ebcf5f4b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rPr>
              <a:t>Time check: 4:10</a:t>
            </a:r>
            <a:endParaRPr>
              <a:solidFill>
                <a:schemeClr val="dk1"/>
              </a:solidFill>
            </a:endParaRPr>
          </a:p>
          <a:p>
            <a:pPr indent="0" lvl="0" marL="0" rtl="0" algn="l">
              <a:spcBef>
                <a:spcPts val="0"/>
              </a:spcBef>
              <a:spcAft>
                <a:spcPts val="0"/>
              </a:spcAft>
              <a:buClr>
                <a:schemeClr val="dk1"/>
              </a:buClr>
              <a:buSzPts val="1100"/>
              <a:buFont typeface="Arial"/>
              <a:buNone/>
            </a:pPr>
            <a:r>
              <a:rPr b="1" lang="en-GB">
                <a:solidFill>
                  <a:schemeClr val="dk1"/>
                </a:solidFill>
              </a:rPr>
              <a:t>Deliverable:</a:t>
            </a:r>
            <a:r>
              <a:rPr lang="en-GB">
                <a:solidFill>
                  <a:schemeClr val="dk1"/>
                </a:solidFill>
              </a:rPr>
              <a:t> Description of the analysis phase of the project</a:t>
            </a:r>
            <a:endParaRPr>
              <a:solidFill>
                <a:schemeClr val="dk1"/>
              </a:solidFill>
            </a:endParaRPr>
          </a:p>
          <a:p>
            <a:pPr indent="0" lvl="0" marL="0" rtl="0" algn="l">
              <a:spcBef>
                <a:spcPts val="0"/>
              </a:spcBef>
              <a:spcAft>
                <a:spcPts val="0"/>
              </a:spcAft>
              <a:buClr>
                <a:schemeClr val="dk1"/>
              </a:buClr>
              <a:buSzPts val="1100"/>
              <a:buFont typeface="Arial"/>
              <a:buNone/>
            </a:pPr>
            <a:r>
              <a:rPr b="1" lang="en-GB">
                <a:solidFill>
                  <a:schemeClr val="dk1"/>
                </a:solidFill>
              </a:rPr>
              <a:t>Deliverable: </a:t>
            </a:r>
            <a:r>
              <a:rPr lang="en-GB">
                <a:solidFill>
                  <a:schemeClr val="dk1"/>
                </a:solidFill>
              </a:rPr>
              <a:t>Technologies, languages, tools, and algorithms used throughout the project</a:t>
            </a:r>
            <a:endParaRPr>
              <a:solidFill>
                <a:schemeClr val="dk1"/>
              </a:solidFill>
            </a:endParaRPr>
          </a:p>
          <a:p>
            <a:pPr indent="0" lvl="0" marL="0" rtl="0" algn="l">
              <a:spcBef>
                <a:spcPts val="0"/>
              </a:spcBef>
              <a:spcAft>
                <a:spcPts val="0"/>
              </a:spcAft>
              <a:buClr>
                <a:schemeClr val="dk1"/>
              </a:buClr>
              <a:buSzPts val="1100"/>
              <a:buFont typeface="Arial"/>
              <a:buNone/>
            </a:pPr>
            <a:r>
              <a:rPr b="1" lang="en-GB">
                <a:solidFill>
                  <a:schemeClr val="dk1"/>
                </a:solidFill>
              </a:rPr>
              <a:t>Presenter:</a:t>
            </a:r>
            <a:r>
              <a:rPr lang="en-GB">
                <a:solidFill>
                  <a:schemeClr val="dk1"/>
                </a:solidFill>
              </a:rPr>
              <a:t> Yicong</a:t>
            </a:r>
            <a:endParaRPr>
              <a:solidFill>
                <a:schemeClr val="dk1"/>
              </a:solidFill>
            </a:endParaRPr>
          </a:p>
          <a:p>
            <a:pPr indent="0" lvl="0" marL="0" rtl="0" algn="l">
              <a:spcBef>
                <a:spcPts val="0"/>
              </a:spcBef>
              <a:spcAft>
                <a:spcPts val="0"/>
              </a:spcAft>
              <a:buClr>
                <a:schemeClr val="dk1"/>
              </a:buClr>
              <a:buSzPts val="1100"/>
              <a:buFont typeface="Arial"/>
              <a:buNone/>
            </a:pPr>
            <a:r>
              <a:rPr b="1" lang="en-GB">
                <a:solidFill>
                  <a:schemeClr val="dk1"/>
                </a:solidFill>
              </a:rPr>
              <a:t>Speaker notes:</a:t>
            </a:r>
            <a:endParaRPr b="1">
              <a:solidFill>
                <a:schemeClr val="dk1"/>
              </a:solidFil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122ebcf5f4b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122ebcf5f4b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solidFill>
                  <a:schemeClr val="dk1"/>
                </a:solidFill>
              </a:rPr>
              <a:t>Time check: </a:t>
            </a:r>
            <a:r>
              <a:rPr lang="en-GB">
                <a:solidFill>
                  <a:schemeClr val="dk1"/>
                </a:solidFill>
              </a:rPr>
              <a:t>4:30</a:t>
            </a:r>
            <a:endParaRPr>
              <a:solidFill>
                <a:schemeClr val="dk1"/>
              </a:solidFill>
            </a:endParaRPr>
          </a:p>
          <a:p>
            <a:pPr indent="0" lvl="0" marL="0" rtl="0" algn="l">
              <a:spcBef>
                <a:spcPts val="0"/>
              </a:spcBef>
              <a:spcAft>
                <a:spcPts val="0"/>
              </a:spcAft>
              <a:buNone/>
            </a:pPr>
            <a:r>
              <a:rPr b="1" lang="en-GB">
                <a:solidFill>
                  <a:schemeClr val="dk1"/>
                </a:solidFill>
              </a:rPr>
              <a:t>Deliverable:</a:t>
            </a:r>
            <a:r>
              <a:rPr lang="en-GB">
                <a:solidFill>
                  <a:schemeClr val="dk1"/>
                </a:solidFill>
              </a:rPr>
              <a:t> Description of the analysis phase of the project</a:t>
            </a:r>
            <a:endParaRPr>
              <a:solidFill>
                <a:schemeClr val="dk1"/>
              </a:solidFill>
            </a:endParaRPr>
          </a:p>
          <a:p>
            <a:pPr indent="0" lvl="0" marL="0" rtl="0" algn="l">
              <a:spcBef>
                <a:spcPts val="0"/>
              </a:spcBef>
              <a:spcAft>
                <a:spcPts val="0"/>
              </a:spcAft>
              <a:buNone/>
            </a:pPr>
            <a:r>
              <a:rPr b="1" lang="en-GB">
                <a:solidFill>
                  <a:schemeClr val="dk1"/>
                </a:solidFill>
              </a:rPr>
              <a:t>Deliverable: </a:t>
            </a:r>
            <a:r>
              <a:rPr lang="en-GB">
                <a:solidFill>
                  <a:schemeClr val="dk1"/>
                </a:solidFill>
              </a:rPr>
              <a:t>Technologies, languages, tools, and algorithms used throughout the project</a:t>
            </a:r>
            <a:endParaRPr>
              <a:solidFill>
                <a:schemeClr val="dk1"/>
              </a:solidFill>
            </a:endParaRPr>
          </a:p>
          <a:p>
            <a:pPr indent="0" lvl="0" marL="0" rtl="0" algn="l">
              <a:spcBef>
                <a:spcPts val="0"/>
              </a:spcBef>
              <a:spcAft>
                <a:spcPts val="0"/>
              </a:spcAft>
              <a:buNone/>
            </a:pPr>
            <a:r>
              <a:rPr b="1" lang="en-GB">
                <a:solidFill>
                  <a:schemeClr val="dk1"/>
                </a:solidFill>
              </a:rPr>
              <a:t>Presenter: </a:t>
            </a:r>
            <a:r>
              <a:rPr lang="en-GB">
                <a:solidFill>
                  <a:schemeClr val="dk1"/>
                </a:solidFill>
              </a:rPr>
              <a:t>Yicong</a:t>
            </a:r>
            <a:endParaRPr>
              <a:solidFill>
                <a:schemeClr val="dk1"/>
              </a:solidFill>
            </a:endParaRPr>
          </a:p>
          <a:p>
            <a:pPr indent="0" lvl="0" marL="0" rtl="0" algn="l">
              <a:spcBef>
                <a:spcPts val="0"/>
              </a:spcBef>
              <a:spcAft>
                <a:spcPts val="0"/>
              </a:spcAft>
              <a:buNone/>
            </a:pPr>
            <a:r>
              <a:rPr lang="en-GB">
                <a:solidFill>
                  <a:schemeClr val="dk1"/>
                </a:solidFill>
              </a:rPr>
              <a:t>Speaker Notes:</a:t>
            </a:r>
            <a:endParaRPr>
              <a:solidFill>
                <a:schemeClr val="dk1"/>
              </a:solidFill>
            </a:endParaRPr>
          </a:p>
          <a:p>
            <a:pPr indent="0" lvl="0" marL="0" rtl="0" algn="l">
              <a:lnSpc>
                <a:spcPct val="115000"/>
              </a:lnSpc>
              <a:spcBef>
                <a:spcPts val="0"/>
              </a:spcBef>
              <a:spcAft>
                <a:spcPts val="0"/>
              </a:spcAft>
              <a:buNone/>
            </a:pPr>
            <a:r>
              <a:rPr lang="en-GB" sz="1300">
                <a:solidFill>
                  <a:srgbClr val="24292E"/>
                </a:solidFill>
                <a:highlight>
                  <a:srgbClr val="FFFFFF"/>
                </a:highlight>
              </a:rPr>
              <a:t>Our linear regression model compares ESG to stock prices</a:t>
            </a:r>
            <a:endParaRPr sz="1300">
              <a:solidFill>
                <a:srgbClr val="24292E"/>
              </a:solidFill>
              <a:highlight>
                <a:srgbClr val="FFFFFF"/>
              </a:highlight>
            </a:endParaRPr>
          </a:p>
          <a:p>
            <a:pPr indent="-311150" lvl="0" marL="457200" rtl="0" algn="l">
              <a:lnSpc>
                <a:spcPct val="115000"/>
              </a:lnSpc>
              <a:spcBef>
                <a:spcPts val="0"/>
              </a:spcBef>
              <a:spcAft>
                <a:spcPts val="0"/>
              </a:spcAft>
              <a:buClr>
                <a:srgbClr val="202122"/>
              </a:buClr>
              <a:buSzPts val="1300"/>
              <a:buFont typeface="Arial"/>
              <a:buChar char="●"/>
            </a:pPr>
            <a:r>
              <a:rPr lang="en-GB" sz="1300">
                <a:solidFill>
                  <a:srgbClr val="202122"/>
                </a:solidFill>
              </a:rPr>
              <a:t>●Benefits:</a:t>
            </a:r>
            <a:endParaRPr sz="1300">
              <a:solidFill>
                <a:srgbClr val="202122"/>
              </a:solidFill>
            </a:endParaRPr>
          </a:p>
          <a:p>
            <a:pPr indent="-298450" lvl="1" marL="914400" rtl="0" algn="l">
              <a:lnSpc>
                <a:spcPct val="115000"/>
              </a:lnSpc>
              <a:spcBef>
                <a:spcPts val="0"/>
              </a:spcBef>
              <a:spcAft>
                <a:spcPts val="0"/>
              </a:spcAft>
              <a:buClr>
                <a:srgbClr val="202122"/>
              </a:buClr>
              <a:buSzPts val="1100"/>
              <a:buFont typeface="Arial"/>
              <a:buChar char="○"/>
            </a:pPr>
            <a:r>
              <a:rPr lang="en-GB">
                <a:solidFill>
                  <a:srgbClr val="202122"/>
                </a:solidFill>
              </a:rPr>
              <a:t>All the companies can use this method because sales are always positive. In the dividend method, if the current year dividend is Zero, we cannot use it.</a:t>
            </a:r>
            <a:endParaRPr>
              <a:solidFill>
                <a:srgbClr val="202122"/>
              </a:solidFill>
            </a:endParaRPr>
          </a:p>
          <a:p>
            <a:pPr indent="-298450" lvl="1" marL="914400" rtl="0" algn="l">
              <a:lnSpc>
                <a:spcPct val="115000"/>
              </a:lnSpc>
              <a:spcBef>
                <a:spcPts val="0"/>
              </a:spcBef>
              <a:spcAft>
                <a:spcPts val="0"/>
              </a:spcAft>
              <a:buClr>
                <a:srgbClr val="202122"/>
              </a:buClr>
              <a:buSzPts val="1100"/>
              <a:buFont typeface="Arial"/>
              <a:buChar char="○"/>
            </a:pPr>
            <a:r>
              <a:rPr lang="en-GB">
                <a:solidFill>
                  <a:srgbClr val="202122"/>
                </a:solidFill>
              </a:rPr>
              <a:t>No human intervention is needed (automation)</a:t>
            </a:r>
            <a:endParaRPr>
              <a:solidFill>
                <a:srgbClr val="202122"/>
              </a:solidFill>
            </a:endParaRPr>
          </a:p>
          <a:p>
            <a:pPr indent="-298450" lvl="1" marL="914400" rtl="0" algn="l">
              <a:lnSpc>
                <a:spcPct val="115000"/>
              </a:lnSpc>
              <a:spcBef>
                <a:spcPts val="0"/>
              </a:spcBef>
              <a:spcAft>
                <a:spcPts val="0"/>
              </a:spcAft>
              <a:buClr>
                <a:srgbClr val="202122"/>
              </a:buClr>
              <a:buSzPts val="1100"/>
              <a:buFont typeface="Arial"/>
              <a:buChar char="○"/>
            </a:pPr>
            <a:r>
              <a:rPr lang="en-GB">
                <a:solidFill>
                  <a:srgbClr val="202122"/>
                </a:solidFill>
              </a:rPr>
              <a:t>It shows a positive relationship between the value of Stock Price increase from investor confidence and ESG Score.</a:t>
            </a:r>
            <a:endParaRPr>
              <a:solidFill>
                <a:srgbClr val="202122"/>
              </a:solidFill>
            </a:endParaRPr>
          </a:p>
          <a:p>
            <a:pPr indent="-311150" lvl="0" marL="457200" rtl="0" algn="l">
              <a:lnSpc>
                <a:spcPct val="115000"/>
              </a:lnSpc>
              <a:spcBef>
                <a:spcPts val="0"/>
              </a:spcBef>
              <a:spcAft>
                <a:spcPts val="0"/>
              </a:spcAft>
              <a:buClr>
                <a:srgbClr val="202122"/>
              </a:buClr>
              <a:buSzPts val="1300"/>
              <a:buFont typeface="Arial"/>
              <a:buChar char="●"/>
            </a:pPr>
            <a:r>
              <a:rPr lang="en-GB" sz="1300">
                <a:solidFill>
                  <a:srgbClr val="202122"/>
                </a:solidFill>
              </a:rPr>
              <a:t>●Limitations:</a:t>
            </a:r>
            <a:endParaRPr sz="1300">
              <a:solidFill>
                <a:srgbClr val="202122"/>
              </a:solidFill>
            </a:endParaRPr>
          </a:p>
          <a:p>
            <a:pPr indent="-298450" lvl="1" marL="914400" rtl="0" algn="l">
              <a:lnSpc>
                <a:spcPct val="115000"/>
              </a:lnSpc>
              <a:spcBef>
                <a:spcPts val="0"/>
              </a:spcBef>
              <a:spcAft>
                <a:spcPts val="0"/>
              </a:spcAft>
              <a:buClr>
                <a:srgbClr val="202122"/>
              </a:buClr>
              <a:buSzPts val="1100"/>
              <a:buFont typeface="Arial"/>
              <a:buChar char="○"/>
            </a:pPr>
            <a:r>
              <a:rPr lang="en-GB">
                <a:solidFill>
                  <a:srgbClr val="202122"/>
                </a:solidFill>
              </a:rPr>
              <a:t>This method is for comparable companies(industry). We need to make sure all the companies in the same industry must have a similar size. ex: Sobey and Walmart are supermarkets, but one is national, and another is global</a:t>
            </a:r>
            <a:endParaRPr>
              <a:solidFill>
                <a:srgbClr val="202122"/>
              </a:solidFill>
            </a:endParaRPr>
          </a:p>
          <a:p>
            <a:pPr indent="-298450" lvl="1" marL="914400" rtl="0" algn="l">
              <a:lnSpc>
                <a:spcPct val="115000"/>
              </a:lnSpc>
              <a:spcBef>
                <a:spcPts val="0"/>
              </a:spcBef>
              <a:spcAft>
                <a:spcPts val="0"/>
              </a:spcAft>
              <a:buClr>
                <a:srgbClr val="202122"/>
              </a:buClr>
              <a:buSzPts val="1100"/>
              <a:buFont typeface="Arial"/>
              <a:buChar char="○"/>
            </a:pPr>
            <a:r>
              <a:rPr lang="en-GB">
                <a:solidFill>
                  <a:srgbClr val="202122"/>
                </a:solidFill>
              </a:rPr>
              <a:t>The p-value is 0.34, which is higher than 0.05. We cannot use this model to measure how many prices of ESG influences the stock price, but it shows us ESG has a positive relationship with the stock price.</a:t>
            </a:r>
            <a:endParaRPr>
              <a:solidFill>
                <a:srgbClr val="202122"/>
              </a:solidFill>
            </a:endParaRPr>
          </a:p>
          <a:p>
            <a:pPr indent="-298450" lvl="1" marL="914400" rtl="0" algn="l">
              <a:lnSpc>
                <a:spcPct val="115000"/>
              </a:lnSpc>
              <a:spcBef>
                <a:spcPts val="0"/>
              </a:spcBef>
              <a:spcAft>
                <a:spcPts val="0"/>
              </a:spcAft>
              <a:buClr>
                <a:srgbClr val="202122"/>
              </a:buClr>
              <a:buSzPts val="1100"/>
              <a:buFont typeface="Arial"/>
              <a:buChar char="○"/>
            </a:pPr>
            <a:r>
              <a:rPr lang="en-GB">
                <a:solidFill>
                  <a:srgbClr val="202122"/>
                </a:solidFill>
              </a:rPr>
              <a:t>Our model only uses 2022 information, which can show you a short-term relationship. If we can add past year information, it will establish an exact relationship.</a:t>
            </a:r>
            <a:endParaRPr>
              <a:solidFill>
                <a:srgbClr val="24292E"/>
              </a:solidFill>
              <a:highlight>
                <a:schemeClr val="lt1"/>
              </a:highlight>
            </a:endParaRPr>
          </a:p>
          <a:p>
            <a:pPr indent="-311150" lvl="0" marL="457200" rtl="0" algn="l">
              <a:lnSpc>
                <a:spcPct val="115000"/>
              </a:lnSpc>
              <a:spcBef>
                <a:spcPts val="0"/>
              </a:spcBef>
              <a:spcAft>
                <a:spcPts val="0"/>
              </a:spcAft>
              <a:buClr>
                <a:srgbClr val="202122"/>
              </a:buClr>
              <a:buSzPts val="1300"/>
              <a:buFont typeface="Lato"/>
              <a:buChar char="●"/>
            </a:pPr>
            <a:r>
              <a:rPr b="1" lang="en-GB" sz="1300">
                <a:solidFill>
                  <a:srgbClr val="24292E"/>
                </a:solidFill>
                <a:highlight>
                  <a:schemeClr val="lt1"/>
                </a:highlight>
              </a:rPr>
              <a:t>Improvements: </a:t>
            </a:r>
            <a:r>
              <a:rPr lang="en-GB" sz="1200">
                <a:solidFill>
                  <a:srgbClr val="24292E"/>
                </a:solidFill>
                <a:highlight>
                  <a:schemeClr val="lt1"/>
                </a:highlight>
              </a:rPr>
              <a:t>More Data, Increasing Scope and Time. In this model, we use 89 companies, that are not enough, and we only get the 2022 ESG score because the old information is not for the public.</a:t>
            </a:r>
            <a:endParaRPr>
              <a:solidFill>
                <a:srgbClr val="202122"/>
              </a:solidFil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122ebcf5f4b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0" name="Google Shape;380;g122ebcf5f4b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Time check: 5:40</a:t>
            </a:r>
            <a:endParaRPr/>
          </a:p>
          <a:p>
            <a:pPr indent="0" lvl="0" marL="0" rtl="0" algn="l">
              <a:spcBef>
                <a:spcPts val="0"/>
              </a:spcBef>
              <a:spcAft>
                <a:spcPts val="0"/>
              </a:spcAft>
              <a:buNone/>
            </a:pPr>
            <a:r>
              <a:rPr b="1" lang="en-GB"/>
              <a:t>Deliverable:</a:t>
            </a:r>
            <a:r>
              <a:rPr lang="en-GB"/>
              <a:t> Result of the analysis</a:t>
            </a:r>
            <a:endParaRPr/>
          </a:p>
          <a:p>
            <a:pPr indent="0" lvl="0" marL="0" rtl="0" algn="l">
              <a:spcBef>
                <a:spcPts val="0"/>
              </a:spcBef>
              <a:spcAft>
                <a:spcPts val="0"/>
              </a:spcAft>
              <a:buNone/>
            </a:pPr>
            <a:r>
              <a:rPr b="1" lang="en-GB"/>
              <a:t>Presenter:</a:t>
            </a:r>
            <a:r>
              <a:rPr lang="en-GB"/>
              <a:t> Monica</a:t>
            </a:r>
            <a:endParaRPr/>
          </a:p>
          <a:p>
            <a:pPr indent="0" lvl="0" marL="0" rtl="0" algn="l">
              <a:spcBef>
                <a:spcPts val="0"/>
              </a:spcBef>
              <a:spcAft>
                <a:spcPts val="0"/>
              </a:spcAft>
              <a:buNone/>
            </a:pPr>
            <a:r>
              <a:rPr b="1" lang="en-GB"/>
              <a:t>Speaker Notes:</a:t>
            </a:r>
            <a:endParaRPr b="1">
              <a:solidFill>
                <a:schemeClr val="dk1"/>
              </a:solidFill>
            </a:endParaRPr>
          </a:p>
          <a:p>
            <a:pPr indent="-298450" lvl="0" marL="457200" rtl="0" algn="l">
              <a:lnSpc>
                <a:spcPct val="115000"/>
              </a:lnSpc>
              <a:spcBef>
                <a:spcPts val="0"/>
              </a:spcBef>
              <a:spcAft>
                <a:spcPts val="0"/>
              </a:spcAft>
              <a:buClr>
                <a:schemeClr val="dk1"/>
              </a:buClr>
              <a:buSzPts val="1100"/>
              <a:buFont typeface="Arial"/>
              <a:buChar char="●"/>
            </a:pPr>
            <a:r>
              <a:rPr lang="en-GB">
                <a:solidFill>
                  <a:schemeClr val="dk1"/>
                </a:solidFill>
              </a:rPr>
              <a:t>Tableau offers integration with our database increasing longevity and reusability</a:t>
            </a:r>
            <a:endParaRPr>
              <a:solidFill>
                <a:schemeClr val="dk1"/>
              </a:solidFill>
            </a:endParaRPr>
          </a:p>
          <a:p>
            <a:pPr indent="-298450" lvl="0" marL="457200" rtl="0" algn="l">
              <a:lnSpc>
                <a:spcPct val="115000"/>
              </a:lnSpc>
              <a:spcBef>
                <a:spcPts val="0"/>
              </a:spcBef>
              <a:spcAft>
                <a:spcPts val="0"/>
              </a:spcAft>
              <a:buClr>
                <a:schemeClr val="dk1"/>
              </a:buClr>
              <a:buSzPts val="1100"/>
              <a:buFont typeface="Arial"/>
              <a:buChar char="●"/>
            </a:pPr>
            <a:r>
              <a:rPr lang="en-GB">
                <a:solidFill>
                  <a:schemeClr val="dk1"/>
                </a:solidFill>
              </a:rPr>
              <a:t>Tableau provides clean and easy ways to visualize our data</a:t>
            </a:r>
            <a:endParaRPr>
              <a:solidFill>
                <a:schemeClr val="dk1"/>
              </a:solidFill>
            </a:endParaRPr>
          </a:p>
          <a:p>
            <a:pPr indent="-298450" lvl="0" marL="457200" rtl="0" algn="l">
              <a:lnSpc>
                <a:spcPct val="115000"/>
              </a:lnSpc>
              <a:spcBef>
                <a:spcPts val="0"/>
              </a:spcBef>
              <a:spcAft>
                <a:spcPts val="0"/>
              </a:spcAft>
              <a:buClr>
                <a:schemeClr val="dk1"/>
              </a:buClr>
              <a:buSzPts val="1100"/>
              <a:buFont typeface="Arial"/>
              <a:buChar char="●"/>
            </a:pPr>
            <a:r>
              <a:rPr lang="en-GB">
                <a:solidFill>
                  <a:schemeClr val="dk1"/>
                </a:solidFill>
              </a:rPr>
              <a:t>Storyboards allow our users to interact with our dashboard to drill down and learn more</a:t>
            </a:r>
            <a:endParaRPr>
              <a:solidFill>
                <a:schemeClr val="dk1"/>
              </a:solidFil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123d024ec4a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123d024ec4a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t>Time check:</a:t>
            </a:r>
            <a:endParaRPr b="1"/>
          </a:p>
          <a:p>
            <a:pPr indent="0" lvl="0" marL="0" rtl="0" algn="l">
              <a:spcBef>
                <a:spcPts val="0"/>
              </a:spcBef>
              <a:spcAft>
                <a:spcPts val="0"/>
              </a:spcAft>
              <a:buNone/>
            </a:pPr>
            <a:r>
              <a:rPr b="1" lang="en-GB"/>
              <a:t>Deliverable: </a:t>
            </a:r>
            <a:r>
              <a:rPr lang="en-GB"/>
              <a:t>Demo of interactive dashboard</a:t>
            </a:r>
            <a:endParaRPr/>
          </a:p>
          <a:p>
            <a:pPr indent="0" lvl="0" marL="0" rtl="0" algn="l">
              <a:spcBef>
                <a:spcPts val="0"/>
              </a:spcBef>
              <a:spcAft>
                <a:spcPts val="0"/>
              </a:spcAft>
              <a:buNone/>
            </a:pPr>
            <a:r>
              <a:rPr b="1" lang="en-GB"/>
              <a:t>Presenter:</a:t>
            </a:r>
            <a:r>
              <a:rPr lang="en-GB"/>
              <a:t> Monica</a:t>
            </a:r>
            <a:endParaRPr/>
          </a:p>
          <a:p>
            <a:pPr indent="0" lvl="0" marL="0" rtl="0" algn="l">
              <a:spcBef>
                <a:spcPts val="0"/>
              </a:spcBef>
              <a:spcAft>
                <a:spcPts val="0"/>
              </a:spcAft>
              <a:buNone/>
            </a:pPr>
            <a:r>
              <a:rPr lang="en-GB"/>
              <a:t>Call out: if Demo doesn’t work - continue via next 5 slides</a:t>
            </a:r>
            <a:endParaRPr/>
          </a:p>
          <a:p>
            <a:pPr indent="0" lvl="0" marL="0" rtl="0" algn="l">
              <a:spcBef>
                <a:spcPts val="0"/>
              </a:spcBef>
              <a:spcAft>
                <a:spcPts val="0"/>
              </a:spcAft>
              <a:buNone/>
            </a:pPr>
            <a:r>
              <a:rPr b="1" lang="en-GB"/>
              <a:t>Speaker Notes: </a:t>
            </a:r>
            <a:endParaRPr b="1"/>
          </a:p>
          <a:p>
            <a:pPr indent="0" lvl="0" marL="0" rtl="0" algn="l">
              <a:lnSpc>
                <a:spcPct val="115000"/>
              </a:lnSpc>
              <a:spcBef>
                <a:spcPts val="0"/>
              </a:spcBef>
              <a:spcAft>
                <a:spcPts val="0"/>
              </a:spcAft>
              <a:buClr>
                <a:schemeClr val="dk1"/>
              </a:buClr>
              <a:buSzPts val="1100"/>
              <a:buFont typeface="Arial"/>
              <a:buNone/>
            </a:pPr>
            <a:r>
              <a:rPr lang="en-GB">
                <a:solidFill>
                  <a:srgbClr val="24292E"/>
                </a:solidFill>
                <a:highlight>
                  <a:schemeClr val="lt1"/>
                </a:highlight>
              </a:rPr>
              <a:t>Our interactive dashboard highlights the following areas:</a:t>
            </a:r>
            <a:endParaRPr>
              <a:solidFill>
                <a:srgbClr val="24292E"/>
              </a:solidFill>
              <a:highlight>
                <a:schemeClr val="lt1"/>
              </a:highlight>
            </a:endParaRPr>
          </a:p>
          <a:p>
            <a:pPr indent="-298450" lvl="0" marL="457200" rtl="0" algn="l">
              <a:lnSpc>
                <a:spcPct val="115000"/>
              </a:lnSpc>
              <a:spcBef>
                <a:spcPts val="1600"/>
              </a:spcBef>
              <a:spcAft>
                <a:spcPts val="0"/>
              </a:spcAft>
              <a:buClr>
                <a:srgbClr val="24292E"/>
              </a:buClr>
              <a:buSzPts val="1100"/>
              <a:buFont typeface="Arial"/>
              <a:buChar char="●"/>
            </a:pPr>
            <a:r>
              <a:rPr lang="en-GB">
                <a:solidFill>
                  <a:srgbClr val="24292E"/>
                </a:solidFill>
                <a:highlight>
                  <a:schemeClr val="lt1"/>
                </a:highlight>
              </a:rPr>
              <a:t>ESG score vs RoE (bubble)</a:t>
            </a:r>
            <a:endParaRPr>
              <a:solidFill>
                <a:srgbClr val="24292E"/>
              </a:solidFill>
              <a:highlight>
                <a:schemeClr val="lt1"/>
              </a:highlight>
            </a:endParaRPr>
          </a:p>
          <a:p>
            <a:pPr indent="-298450" lvl="0" marL="457200" rtl="0" algn="l">
              <a:lnSpc>
                <a:spcPct val="115000"/>
              </a:lnSpc>
              <a:spcBef>
                <a:spcPts val="0"/>
              </a:spcBef>
              <a:spcAft>
                <a:spcPts val="0"/>
              </a:spcAft>
              <a:buClr>
                <a:srgbClr val="24292E"/>
              </a:buClr>
              <a:buSzPts val="1100"/>
              <a:buFont typeface="Arial"/>
              <a:buChar char="●"/>
            </a:pPr>
            <a:r>
              <a:rPr lang="en-GB">
                <a:solidFill>
                  <a:srgbClr val="24292E"/>
                </a:solidFill>
                <a:highlight>
                  <a:schemeClr val="lt1"/>
                </a:highlight>
              </a:rPr>
              <a:t>ESG score by industry (bar)</a:t>
            </a:r>
            <a:endParaRPr>
              <a:solidFill>
                <a:srgbClr val="24292E"/>
              </a:solidFill>
              <a:highlight>
                <a:schemeClr val="lt1"/>
              </a:highlight>
            </a:endParaRPr>
          </a:p>
          <a:p>
            <a:pPr indent="-298450" lvl="0" marL="457200" rtl="0" algn="l">
              <a:lnSpc>
                <a:spcPct val="115000"/>
              </a:lnSpc>
              <a:spcBef>
                <a:spcPts val="0"/>
              </a:spcBef>
              <a:spcAft>
                <a:spcPts val="0"/>
              </a:spcAft>
              <a:buClr>
                <a:srgbClr val="24292E"/>
              </a:buClr>
              <a:buSzPts val="1100"/>
              <a:buFont typeface="Arial"/>
              <a:buChar char="●"/>
            </a:pPr>
            <a:r>
              <a:rPr lang="en-GB">
                <a:solidFill>
                  <a:srgbClr val="24292E"/>
                </a:solidFill>
                <a:highlight>
                  <a:schemeClr val="lt1"/>
                </a:highlight>
              </a:rPr>
              <a:t>Red flags (# of incidents) by type</a:t>
            </a:r>
            <a:endParaRPr>
              <a:solidFill>
                <a:srgbClr val="24292E"/>
              </a:solidFill>
              <a:highlight>
                <a:schemeClr val="lt1"/>
              </a:highlight>
            </a:endParaRPr>
          </a:p>
          <a:p>
            <a:pPr indent="-298450" lvl="0" marL="457200" rtl="0" algn="l">
              <a:lnSpc>
                <a:spcPct val="115000"/>
              </a:lnSpc>
              <a:spcBef>
                <a:spcPts val="0"/>
              </a:spcBef>
              <a:spcAft>
                <a:spcPts val="0"/>
              </a:spcAft>
              <a:buClr>
                <a:srgbClr val="24292E"/>
              </a:buClr>
              <a:buSzPts val="1100"/>
              <a:buFont typeface="Arial"/>
              <a:buChar char="●"/>
            </a:pPr>
            <a:r>
              <a:rPr lang="en-GB">
                <a:solidFill>
                  <a:srgbClr val="24292E"/>
                </a:solidFill>
                <a:highlight>
                  <a:schemeClr val="lt1"/>
                </a:highlight>
              </a:rPr>
              <a:t>Stock performance over time</a:t>
            </a:r>
            <a:endParaRPr sz="900"/>
          </a:p>
          <a:p>
            <a:pPr indent="0" lvl="0" marL="0" rtl="0" algn="l">
              <a:spcBef>
                <a:spcPts val="160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120bc264ac0_0_10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4" name="Google Shape;394;g120bc264ac0_0_10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GB">
                <a:solidFill>
                  <a:schemeClr val="dk1"/>
                </a:solidFill>
              </a:rPr>
              <a:t>Deliverable: </a:t>
            </a:r>
            <a:r>
              <a:rPr lang="en-GB">
                <a:solidFill>
                  <a:schemeClr val="dk1"/>
                </a:solidFill>
              </a:rPr>
              <a:t>Demo of interactive dashboard</a:t>
            </a:r>
            <a:endParaRPr>
              <a:solidFill>
                <a:schemeClr val="dk1"/>
              </a:solidFill>
            </a:endParaRPr>
          </a:p>
          <a:p>
            <a:pPr indent="0" lvl="0" marL="0" rtl="0" algn="l">
              <a:spcBef>
                <a:spcPts val="0"/>
              </a:spcBef>
              <a:spcAft>
                <a:spcPts val="0"/>
              </a:spcAft>
              <a:buClr>
                <a:schemeClr val="dk1"/>
              </a:buClr>
              <a:buSzPts val="1100"/>
              <a:buFont typeface="Arial"/>
              <a:buNone/>
            </a:pPr>
            <a:r>
              <a:rPr b="1" lang="en-GB">
                <a:solidFill>
                  <a:schemeClr val="dk1"/>
                </a:solidFill>
              </a:rPr>
              <a:t>Presenter:</a:t>
            </a:r>
            <a:r>
              <a:rPr lang="en-GB">
                <a:solidFill>
                  <a:schemeClr val="dk1"/>
                </a:solidFill>
              </a:rPr>
              <a:t> Monica</a:t>
            </a:r>
            <a:endParaRPr>
              <a:solidFill>
                <a:schemeClr val="dk1"/>
              </a:solidFill>
            </a:endParaRPr>
          </a:p>
          <a:p>
            <a:pPr indent="0" lvl="0" marL="0" rtl="0" algn="l">
              <a:spcBef>
                <a:spcPts val="0"/>
              </a:spcBef>
              <a:spcAft>
                <a:spcPts val="0"/>
              </a:spcAft>
              <a:buClr>
                <a:schemeClr val="dk1"/>
              </a:buClr>
              <a:buSzPts val="1100"/>
              <a:buFont typeface="Arial"/>
              <a:buNone/>
            </a:pPr>
            <a:r>
              <a:rPr lang="en-GB">
                <a:solidFill>
                  <a:schemeClr val="dk1"/>
                </a:solidFill>
              </a:rPr>
              <a:t>Call out: if Demo doesn’t work - continue via next 5 slides</a:t>
            </a:r>
            <a:endParaRPr>
              <a:solidFill>
                <a:schemeClr val="dk1"/>
              </a:solidFill>
            </a:endParaRPr>
          </a:p>
          <a:p>
            <a:pPr indent="0" lvl="0" marL="0" rtl="0" algn="l">
              <a:spcBef>
                <a:spcPts val="0"/>
              </a:spcBef>
              <a:spcAft>
                <a:spcPts val="0"/>
              </a:spcAft>
              <a:buClr>
                <a:schemeClr val="dk1"/>
              </a:buClr>
              <a:buSzPts val="1100"/>
              <a:buFont typeface="Arial"/>
              <a:buNone/>
            </a:pPr>
            <a:r>
              <a:rPr b="1" lang="en-GB">
                <a:solidFill>
                  <a:schemeClr val="dk1"/>
                </a:solidFill>
              </a:rPr>
              <a:t>Speaker Notes: </a:t>
            </a:r>
            <a:r>
              <a:rPr lang="en-GB">
                <a:solidFill>
                  <a:schemeClr val="dk1"/>
                </a:solidFill>
              </a:rPr>
              <a:t>see demo</a:t>
            </a:r>
            <a:endParaRPr>
              <a:solidFill>
                <a:schemeClr val="dk1"/>
              </a:solidFil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120bc264ac0_0_1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120bc264ac0_0_1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GB">
                <a:solidFill>
                  <a:schemeClr val="dk1"/>
                </a:solidFill>
              </a:rPr>
              <a:t>Deliverable: </a:t>
            </a:r>
            <a:r>
              <a:rPr lang="en-GB">
                <a:solidFill>
                  <a:schemeClr val="dk1"/>
                </a:solidFill>
              </a:rPr>
              <a:t>Demo of interactive dashboard</a:t>
            </a:r>
            <a:endParaRPr>
              <a:solidFill>
                <a:schemeClr val="dk1"/>
              </a:solidFill>
            </a:endParaRPr>
          </a:p>
          <a:p>
            <a:pPr indent="0" lvl="0" marL="0" rtl="0" algn="l">
              <a:spcBef>
                <a:spcPts val="0"/>
              </a:spcBef>
              <a:spcAft>
                <a:spcPts val="0"/>
              </a:spcAft>
              <a:buClr>
                <a:schemeClr val="dk1"/>
              </a:buClr>
              <a:buSzPts val="1100"/>
              <a:buFont typeface="Arial"/>
              <a:buNone/>
            </a:pPr>
            <a:r>
              <a:rPr b="1" lang="en-GB">
                <a:solidFill>
                  <a:schemeClr val="dk1"/>
                </a:solidFill>
              </a:rPr>
              <a:t>Presenter:</a:t>
            </a:r>
            <a:r>
              <a:rPr lang="en-GB">
                <a:solidFill>
                  <a:schemeClr val="dk1"/>
                </a:solidFill>
              </a:rPr>
              <a:t> Monica</a:t>
            </a:r>
            <a:endParaRPr>
              <a:solidFill>
                <a:schemeClr val="dk1"/>
              </a:solidFill>
            </a:endParaRPr>
          </a:p>
          <a:p>
            <a:pPr indent="0" lvl="0" marL="0" rtl="0" algn="l">
              <a:spcBef>
                <a:spcPts val="0"/>
              </a:spcBef>
              <a:spcAft>
                <a:spcPts val="0"/>
              </a:spcAft>
              <a:buClr>
                <a:schemeClr val="dk1"/>
              </a:buClr>
              <a:buSzPts val="1100"/>
              <a:buFont typeface="Arial"/>
              <a:buNone/>
            </a:pPr>
            <a:r>
              <a:rPr lang="en-GB">
                <a:solidFill>
                  <a:schemeClr val="dk1"/>
                </a:solidFill>
              </a:rPr>
              <a:t>Call out: if Demo doesn’t work - continue via next 5 slides</a:t>
            </a:r>
            <a:endParaRPr>
              <a:solidFill>
                <a:schemeClr val="dk1"/>
              </a:solidFill>
            </a:endParaRPr>
          </a:p>
          <a:p>
            <a:pPr indent="0" lvl="0" marL="0" rtl="0" algn="l">
              <a:spcBef>
                <a:spcPts val="0"/>
              </a:spcBef>
              <a:spcAft>
                <a:spcPts val="0"/>
              </a:spcAft>
              <a:buClr>
                <a:schemeClr val="dk1"/>
              </a:buClr>
              <a:buSzPts val="1100"/>
              <a:buFont typeface="Arial"/>
              <a:buNone/>
            </a:pPr>
            <a:r>
              <a:rPr b="1" lang="en-GB">
                <a:solidFill>
                  <a:schemeClr val="dk1"/>
                </a:solidFill>
              </a:rPr>
              <a:t>Speaker Notes: </a:t>
            </a:r>
            <a:r>
              <a:rPr lang="en-GB">
                <a:solidFill>
                  <a:schemeClr val="dk1"/>
                </a:solidFill>
              </a:rPr>
              <a:t>see demo</a:t>
            </a:r>
            <a:endParaRPr>
              <a:solidFill>
                <a:schemeClr val="dk1"/>
              </a:solidFil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120bc264ac0_0_1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8" name="Google Shape;408;g120bc264ac0_0_1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GB">
                <a:solidFill>
                  <a:schemeClr val="dk1"/>
                </a:solidFill>
              </a:rPr>
              <a:t>Deliverable: </a:t>
            </a:r>
            <a:r>
              <a:rPr lang="en-GB">
                <a:solidFill>
                  <a:schemeClr val="dk1"/>
                </a:solidFill>
              </a:rPr>
              <a:t>Demo of interactive dashboard</a:t>
            </a:r>
            <a:endParaRPr>
              <a:solidFill>
                <a:schemeClr val="dk1"/>
              </a:solidFill>
            </a:endParaRPr>
          </a:p>
          <a:p>
            <a:pPr indent="0" lvl="0" marL="0" rtl="0" algn="l">
              <a:spcBef>
                <a:spcPts val="0"/>
              </a:spcBef>
              <a:spcAft>
                <a:spcPts val="0"/>
              </a:spcAft>
              <a:buClr>
                <a:schemeClr val="dk1"/>
              </a:buClr>
              <a:buSzPts val="1100"/>
              <a:buFont typeface="Arial"/>
              <a:buNone/>
            </a:pPr>
            <a:r>
              <a:rPr b="1" lang="en-GB">
                <a:solidFill>
                  <a:schemeClr val="dk1"/>
                </a:solidFill>
              </a:rPr>
              <a:t>Presenter:</a:t>
            </a:r>
            <a:r>
              <a:rPr lang="en-GB">
                <a:solidFill>
                  <a:schemeClr val="dk1"/>
                </a:solidFill>
              </a:rPr>
              <a:t> Monica</a:t>
            </a:r>
            <a:endParaRPr>
              <a:solidFill>
                <a:schemeClr val="dk1"/>
              </a:solidFill>
            </a:endParaRPr>
          </a:p>
          <a:p>
            <a:pPr indent="0" lvl="0" marL="0" rtl="0" algn="l">
              <a:spcBef>
                <a:spcPts val="0"/>
              </a:spcBef>
              <a:spcAft>
                <a:spcPts val="0"/>
              </a:spcAft>
              <a:buClr>
                <a:schemeClr val="dk1"/>
              </a:buClr>
              <a:buSzPts val="1100"/>
              <a:buFont typeface="Arial"/>
              <a:buNone/>
            </a:pPr>
            <a:r>
              <a:rPr lang="en-GB">
                <a:solidFill>
                  <a:schemeClr val="dk1"/>
                </a:solidFill>
              </a:rPr>
              <a:t>Call out: if Demo doesn’t work - continue via next 5 slides</a:t>
            </a:r>
            <a:endParaRPr>
              <a:solidFill>
                <a:schemeClr val="dk1"/>
              </a:solidFill>
            </a:endParaRPr>
          </a:p>
          <a:p>
            <a:pPr indent="0" lvl="0" marL="0" rtl="0" algn="l">
              <a:spcBef>
                <a:spcPts val="0"/>
              </a:spcBef>
              <a:spcAft>
                <a:spcPts val="0"/>
              </a:spcAft>
              <a:buClr>
                <a:schemeClr val="dk1"/>
              </a:buClr>
              <a:buSzPts val="1100"/>
              <a:buFont typeface="Arial"/>
              <a:buNone/>
            </a:pPr>
            <a:r>
              <a:rPr b="1" lang="en-GB">
                <a:solidFill>
                  <a:schemeClr val="dk1"/>
                </a:solidFill>
              </a:rPr>
              <a:t>Speaker Notes: </a:t>
            </a:r>
            <a:r>
              <a:rPr lang="en-GB">
                <a:solidFill>
                  <a:schemeClr val="dk1"/>
                </a:solidFill>
              </a:rPr>
              <a:t>see demo</a:t>
            </a:r>
            <a:endParaRPr>
              <a:solidFill>
                <a:schemeClr val="dk1"/>
              </a:solidFil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g120bc264ac0_0_1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5" name="Google Shape;415;g120bc264ac0_0_1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GB">
                <a:solidFill>
                  <a:schemeClr val="dk1"/>
                </a:solidFill>
              </a:rPr>
              <a:t>Deliverable: </a:t>
            </a:r>
            <a:r>
              <a:rPr lang="en-GB">
                <a:solidFill>
                  <a:schemeClr val="dk1"/>
                </a:solidFill>
              </a:rPr>
              <a:t>Demo of interactive dashboard</a:t>
            </a:r>
            <a:endParaRPr>
              <a:solidFill>
                <a:schemeClr val="dk1"/>
              </a:solidFill>
            </a:endParaRPr>
          </a:p>
          <a:p>
            <a:pPr indent="0" lvl="0" marL="0" rtl="0" algn="l">
              <a:spcBef>
                <a:spcPts val="0"/>
              </a:spcBef>
              <a:spcAft>
                <a:spcPts val="0"/>
              </a:spcAft>
              <a:buClr>
                <a:schemeClr val="dk1"/>
              </a:buClr>
              <a:buSzPts val="1100"/>
              <a:buFont typeface="Arial"/>
              <a:buNone/>
            </a:pPr>
            <a:r>
              <a:rPr b="1" lang="en-GB">
                <a:solidFill>
                  <a:schemeClr val="dk1"/>
                </a:solidFill>
              </a:rPr>
              <a:t>Presenter:</a:t>
            </a:r>
            <a:r>
              <a:rPr lang="en-GB">
                <a:solidFill>
                  <a:schemeClr val="dk1"/>
                </a:solidFill>
              </a:rPr>
              <a:t> Monica</a:t>
            </a:r>
            <a:endParaRPr>
              <a:solidFill>
                <a:schemeClr val="dk1"/>
              </a:solidFill>
            </a:endParaRPr>
          </a:p>
          <a:p>
            <a:pPr indent="0" lvl="0" marL="0" rtl="0" algn="l">
              <a:spcBef>
                <a:spcPts val="0"/>
              </a:spcBef>
              <a:spcAft>
                <a:spcPts val="0"/>
              </a:spcAft>
              <a:buClr>
                <a:schemeClr val="dk1"/>
              </a:buClr>
              <a:buSzPts val="1100"/>
              <a:buFont typeface="Arial"/>
              <a:buNone/>
            </a:pPr>
            <a:r>
              <a:rPr lang="en-GB">
                <a:solidFill>
                  <a:schemeClr val="dk1"/>
                </a:solidFill>
              </a:rPr>
              <a:t>Call out: if Demo doesn’t work - continue via next 5 slides</a:t>
            </a:r>
            <a:endParaRPr>
              <a:solidFill>
                <a:schemeClr val="dk1"/>
              </a:solidFill>
            </a:endParaRPr>
          </a:p>
          <a:p>
            <a:pPr indent="0" lvl="0" marL="0" rtl="0" algn="l">
              <a:spcBef>
                <a:spcPts val="0"/>
              </a:spcBef>
              <a:spcAft>
                <a:spcPts val="0"/>
              </a:spcAft>
              <a:buClr>
                <a:schemeClr val="dk1"/>
              </a:buClr>
              <a:buSzPts val="1100"/>
              <a:buFont typeface="Arial"/>
              <a:buNone/>
            </a:pPr>
            <a:r>
              <a:rPr b="1" lang="en-GB">
                <a:solidFill>
                  <a:schemeClr val="dk1"/>
                </a:solidFill>
              </a:rPr>
              <a:t>Speaker Notes: </a:t>
            </a:r>
            <a:r>
              <a:rPr lang="en-GB">
                <a:solidFill>
                  <a:schemeClr val="dk1"/>
                </a:solidFill>
              </a:rPr>
              <a:t>see demo</a:t>
            </a:r>
            <a:endParaRPr>
              <a:solidFill>
                <a:schemeClr val="dk1"/>
              </a:solidFill>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g123d024ec4a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2" name="Google Shape;422;g123d024ec4a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GB">
                <a:solidFill>
                  <a:schemeClr val="dk1"/>
                </a:solidFill>
              </a:rPr>
              <a:t>Deliverable: </a:t>
            </a:r>
            <a:r>
              <a:rPr lang="en-GB">
                <a:solidFill>
                  <a:schemeClr val="dk1"/>
                </a:solidFill>
              </a:rPr>
              <a:t>Demo of interactive dashboard</a:t>
            </a:r>
            <a:endParaRPr>
              <a:solidFill>
                <a:schemeClr val="dk1"/>
              </a:solidFill>
            </a:endParaRPr>
          </a:p>
          <a:p>
            <a:pPr indent="0" lvl="0" marL="0" rtl="0" algn="l">
              <a:spcBef>
                <a:spcPts val="0"/>
              </a:spcBef>
              <a:spcAft>
                <a:spcPts val="0"/>
              </a:spcAft>
              <a:buClr>
                <a:schemeClr val="dk1"/>
              </a:buClr>
              <a:buSzPts val="1100"/>
              <a:buFont typeface="Arial"/>
              <a:buNone/>
            </a:pPr>
            <a:r>
              <a:rPr b="1" lang="en-GB">
                <a:solidFill>
                  <a:schemeClr val="dk1"/>
                </a:solidFill>
              </a:rPr>
              <a:t>Presenter:</a:t>
            </a:r>
            <a:r>
              <a:rPr lang="en-GB">
                <a:solidFill>
                  <a:schemeClr val="dk1"/>
                </a:solidFill>
              </a:rPr>
              <a:t> Monica</a:t>
            </a:r>
            <a:endParaRPr>
              <a:solidFill>
                <a:schemeClr val="dk1"/>
              </a:solidFill>
            </a:endParaRPr>
          </a:p>
          <a:p>
            <a:pPr indent="0" lvl="0" marL="0" rtl="0" algn="l">
              <a:spcBef>
                <a:spcPts val="0"/>
              </a:spcBef>
              <a:spcAft>
                <a:spcPts val="0"/>
              </a:spcAft>
              <a:buClr>
                <a:schemeClr val="dk1"/>
              </a:buClr>
              <a:buSzPts val="1100"/>
              <a:buFont typeface="Arial"/>
              <a:buNone/>
            </a:pPr>
            <a:r>
              <a:rPr lang="en-GB">
                <a:solidFill>
                  <a:schemeClr val="dk1"/>
                </a:solidFill>
              </a:rPr>
              <a:t>Call out: if Demo doesn’t work - continue via next 5 slides</a:t>
            </a:r>
            <a:endParaRPr>
              <a:solidFill>
                <a:schemeClr val="dk1"/>
              </a:solidFill>
            </a:endParaRPr>
          </a:p>
          <a:p>
            <a:pPr indent="0" lvl="0" marL="0" rtl="0" algn="l">
              <a:spcBef>
                <a:spcPts val="0"/>
              </a:spcBef>
              <a:spcAft>
                <a:spcPts val="0"/>
              </a:spcAft>
              <a:buClr>
                <a:schemeClr val="dk1"/>
              </a:buClr>
              <a:buSzPts val="1100"/>
              <a:buFont typeface="Arial"/>
              <a:buNone/>
            </a:pPr>
            <a:r>
              <a:rPr b="1" lang="en-GB">
                <a:solidFill>
                  <a:schemeClr val="dk1"/>
                </a:solidFill>
              </a:rPr>
              <a:t>Speaker Notes: </a:t>
            </a:r>
            <a:r>
              <a:rPr lang="en-GB">
                <a:solidFill>
                  <a:schemeClr val="dk1"/>
                </a:solidFill>
              </a:rPr>
              <a:t>see demo</a:t>
            </a:r>
            <a:endParaRPr>
              <a:solidFill>
                <a:schemeClr val="dk1"/>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1f88252dc4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1f88252dc4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t>Deliverable: </a:t>
            </a:r>
            <a:r>
              <a:rPr lang="en-GB"/>
              <a:t>Selected topic</a:t>
            </a:r>
            <a:endParaRPr/>
          </a:p>
          <a:p>
            <a:pPr indent="0" lvl="0" marL="0" rtl="0" algn="l">
              <a:spcBef>
                <a:spcPts val="0"/>
              </a:spcBef>
              <a:spcAft>
                <a:spcPts val="0"/>
              </a:spcAft>
              <a:buNone/>
            </a:pPr>
            <a:r>
              <a:rPr b="1" lang="en-GB"/>
              <a:t>Presenter: </a:t>
            </a:r>
            <a:r>
              <a:rPr lang="en-GB"/>
              <a:t>Sachin</a:t>
            </a:r>
            <a:endParaRPr/>
          </a:p>
          <a:p>
            <a:pPr indent="0" lvl="0" marL="0" rtl="0" algn="l">
              <a:spcBef>
                <a:spcPts val="0"/>
              </a:spcBef>
              <a:spcAft>
                <a:spcPts val="0"/>
              </a:spcAft>
              <a:buNone/>
            </a:pPr>
            <a:r>
              <a:rPr b="1" lang="en-GB"/>
              <a:t>Speaker Notes:</a:t>
            </a:r>
            <a:endParaRPr b="1"/>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g1f88252dc4_0_1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9" name="Google Shape;429;g1f88252dc4_0_1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Time check: 7:40</a:t>
            </a:r>
            <a:endParaRPr/>
          </a:p>
          <a:p>
            <a:pPr indent="0" lvl="0" marL="0" rtl="0" algn="l">
              <a:spcBef>
                <a:spcPts val="0"/>
              </a:spcBef>
              <a:spcAft>
                <a:spcPts val="0"/>
              </a:spcAft>
              <a:buNone/>
            </a:pPr>
            <a:r>
              <a:rPr b="1" lang="en-GB"/>
              <a:t>Deliverable:</a:t>
            </a:r>
            <a:r>
              <a:rPr lang="en-GB"/>
              <a:t> Recommendation for future analysis</a:t>
            </a:r>
            <a:endParaRPr/>
          </a:p>
          <a:p>
            <a:pPr indent="0" lvl="0" marL="0" rtl="0" algn="l">
              <a:spcBef>
                <a:spcPts val="0"/>
              </a:spcBef>
              <a:spcAft>
                <a:spcPts val="0"/>
              </a:spcAft>
              <a:buNone/>
            </a:pPr>
            <a:r>
              <a:rPr b="1" lang="en-GB"/>
              <a:t>Presenter</a:t>
            </a:r>
            <a:r>
              <a:rPr b="1" lang="en-GB"/>
              <a:t>: </a:t>
            </a:r>
            <a:r>
              <a:rPr lang="en-GB"/>
              <a:t>Monica</a:t>
            </a:r>
            <a:endParaRPr/>
          </a:p>
          <a:p>
            <a:pPr indent="0" lvl="0" marL="0" rtl="0" algn="l">
              <a:spcBef>
                <a:spcPts val="0"/>
              </a:spcBef>
              <a:spcAft>
                <a:spcPts val="0"/>
              </a:spcAft>
              <a:buNone/>
            </a:pPr>
            <a:r>
              <a:rPr b="1" lang="en-GB"/>
              <a:t>Speaker Notes:</a:t>
            </a:r>
            <a:endParaRPr b="1"/>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g1f88252dc4_0_1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5" name="Google Shape;435;g1f88252dc4_0_1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rPr>
              <a:t>Time check: </a:t>
            </a:r>
            <a:endParaRPr>
              <a:solidFill>
                <a:schemeClr val="dk1"/>
              </a:solidFill>
            </a:endParaRPr>
          </a:p>
          <a:p>
            <a:pPr indent="0" lvl="0" marL="0" rtl="0" algn="l">
              <a:spcBef>
                <a:spcPts val="0"/>
              </a:spcBef>
              <a:spcAft>
                <a:spcPts val="0"/>
              </a:spcAft>
              <a:buClr>
                <a:schemeClr val="dk1"/>
              </a:buClr>
              <a:buSzPts val="1100"/>
              <a:buFont typeface="Arial"/>
              <a:buNone/>
            </a:pPr>
            <a:r>
              <a:rPr b="1" lang="en-GB">
                <a:solidFill>
                  <a:schemeClr val="dk1"/>
                </a:solidFill>
              </a:rPr>
              <a:t>Deliverable:</a:t>
            </a:r>
            <a:r>
              <a:rPr lang="en-GB">
                <a:solidFill>
                  <a:schemeClr val="dk1"/>
                </a:solidFill>
              </a:rPr>
              <a:t> Recommendation for future analysis</a:t>
            </a:r>
            <a:endParaRPr>
              <a:solidFill>
                <a:schemeClr val="dk1"/>
              </a:solidFill>
            </a:endParaRPr>
          </a:p>
          <a:p>
            <a:pPr indent="0" lvl="0" marL="0" rtl="0" algn="l">
              <a:spcBef>
                <a:spcPts val="0"/>
              </a:spcBef>
              <a:spcAft>
                <a:spcPts val="0"/>
              </a:spcAft>
              <a:buClr>
                <a:schemeClr val="dk1"/>
              </a:buClr>
              <a:buSzPts val="1100"/>
              <a:buFont typeface="Arial"/>
              <a:buNone/>
            </a:pPr>
            <a:r>
              <a:rPr b="1" lang="en-GB">
                <a:solidFill>
                  <a:schemeClr val="dk1"/>
                </a:solidFill>
              </a:rPr>
              <a:t>Presenter: </a:t>
            </a:r>
            <a:r>
              <a:rPr lang="en-GB">
                <a:solidFill>
                  <a:schemeClr val="dk1"/>
                </a:solidFill>
              </a:rPr>
              <a:t>Monica</a:t>
            </a:r>
            <a:endParaRPr>
              <a:solidFill>
                <a:schemeClr val="dk1"/>
              </a:solidFill>
            </a:endParaRPr>
          </a:p>
          <a:p>
            <a:pPr indent="0" lvl="0" marL="0" rtl="0" algn="l">
              <a:spcBef>
                <a:spcPts val="0"/>
              </a:spcBef>
              <a:spcAft>
                <a:spcPts val="0"/>
              </a:spcAft>
              <a:buClr>
                <a:schemeClr val="dk1"/>
              </a:buClr>
              <a:buSzPts val="1100"/>
              <a:buFont typeface="Arial"/>
              <a:buNone/>
            </a:pPr>
            <a:r>
              <a:rPr b="1" lang="en-GB">
                <a:solidFill>
                  <a:schemeClr val="dk1"/>
                </a:solidFill>
              </a:rPr>
              <a:t>Speaker Notes:</a:t>
            </a:r>
            <a:endParaRPr b="1">
              <a:solidFill>
                <a:schemeClr val="dk1"/>
              </a:solidFill>
            </a:endParaRPr>
          </a:p>
          <a:p>
            <a:pPr indent="0" lvl="0" marL="0" rtl="0" algn="l">
              <a:spcBef>
                <a:spcPts val="0"/>
              </a:spcBef>
              <a:spcAft>
                <a:spcPts val="0"/>
              </a:spcAft>
              <a:buClr>
                <a:schemeClr val="dk1"/>
              </a:buClr>
              <a:buSzPts val="1100"/>
              <a:buFont typeface="Arial"/>
              <a:buNone/>
            </a:pPr>
            <a:r>
              <a:rPr lang="en-GB">
                <a:solidFill>
                  <a:schemeClr val="dk1"/>
                </a:solidFill>
              </a:rPr>
              <a:t>Note: Imaginary titles are based on roles taken during our presentation. </a:t>
            </a:r>
            <a:endParaRPr>
              <a:solidFill>
                <a:schemeClr val="dk1"/>
              </a:solidFill>
            </a:endParaRPr>
          </a:p>
          <a:p>
            <a:pPr indent="-317500" lvl="0" marL="457200" rtl="0" algn="l">
              <a:spcBef>
                <a:spcPts val="0"/>
              </a:spcBef>
              <a:spcAft>
                <a:spcPts val="0"/>
              </a:spcAft>
              <a:buClr>
                <a:schemeClr val="dk1"/>
              </a:buClr>
              <a:buSzPts val="1400"/>
              <a:buChar char="-"/>
            </a:pPr>
            <a:r>
              <a:rPr lang="en-GB">
                <a:solidFill>
                  <a:schemeClr val="dk1"/>
                </a:solidFill>
              </a:rPr>
              <a:t>Teamwork went into every step of process so all members could contribute to all aspects of the project. </a:t>
            </a:r>
            <a:endParaRPr>
              <a:solidFill>
                <a:schemeClr val="dk1"/>
              </a:solidFill>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g1f88252dc4_0_12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2" name="Google Shape;442;g1f88252dc4_0_12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rPr>
              <a:t>Time check: </a:t>
            </a:r>
            <a:endParaRPr>
              <a:solidFill>
                <a:schemeClr val="dk1"/>
              </a:solidFill>
            </a:endParaRPr>
          </a:p>
          <a:p>
            <a:pPr indent="0" lvl="0" marL="0" rtl="0" algn="l">
              <a:spcBef>
                <a:spcPts val="0"/>
              </a:spcBef>
              <a:spcAft>
                <a:spcPts val="0"/>
              </a:spcAft>
              <a:buClr>
                <a:schemeClr val="dk1"/>
              </a:buClr>
              <a:buSzPts val="1100"/>
              <a:buFont typeface="Arial"/>
              <a:buNone/>
            </a:pPr>
            <a:r>
              <a:rPr b="1" lang="en-GB">
                <a:solidFill>
                  <a:schemeClr val="dk1"/>
                </a:solidFill>
              </a:rPr>
              <a:t>Deliverable:</a:t>
            </a:r>
            <a:r>
              <a:rPr lang="en-GB">
                <a:solidFill>
                  <a:schemeClr val="dk1"/>
                </a:solidFill>
              </a:rPr>
              <a:t> Recommendation for future analysis</a:t>
            </a:r>
            <a:endParaRPr>
              <a:solidFill>
                <a:schemeClr val="dk1"/>
              </a:solidFill>
            </a:endParaRPr>
          </a:p>
          <a:p>
            <a:pPr indent="0" lvl="0" marL="0" rtl="0" algn="l">
              <a:spcBef>
                <a:spcPts val="0"/>
              </a:spcBef>
              <a:spcAft>
                <a:spcPts val="0"/>
              </a:spcAft>
              <a:buClr>
                <a:schemeClr val="dk1"/>
              </a:buClr>
              <a:buSzPts val="1100"/>
              <a:buFont typeface="Arial"/>
              <a:buNone/>
            </a:pPr>
            <a:r>
              <a:rPr b="1" lang="en-GB">
                <a:solidFill>
                  <a:schemeClr val="dk1"/>
                </a:solidFill>
              </a:rPr>
              <a:t>Presenter: </a:t>
            </a:r>
            <a:r>
              <a:rPr lang="en-GB">
                <a:solidFill>
                  <a:schemeClr val="dk1"/>
                </a:solidFill>
              </a:rPr>
              <a:t>Monica</a:t>
            </a:r>
            <a:endParaRPr>
              <a:solidFill>
                <a:schemeClr val="dk1"/>
              </a:solidFill>
            </a:endParaRPr>
          </a:p>
          <a:p>
            <a:pPr indent="0" lvl="0" marL="0" rtl="0" algn="l">
              <a:spcBef>
                <a:spcPts val="0"/>
              </a:spcBef>
              <a:spcAft>
                <a:spcPts val="0"/>
              </a:spcAft>
              <a:buClr>
                <a:schemeClr val="dk1"/>
              </a:buClr>
              <a:buSzPts val="1100"/>
              <a:buFont typeface="Arial"/>
              <a:buNone/>
            </a:pPr>
            <a:r>
              <a:rPr b="1" lang="en-GB">
                <a:solidFill>
                  <a:schemeClr val="dk1"/>
                </a:solidFill>
              </a:rPr>
              <a:t>Speaker Notes:</a:t>
            </a:r>
            <a:endParaRPr>
              <a:solidFill>
                <a:schemeClr val="dk1"/>
              </a:solidFill>
            </a:endParaRPr>
          </a:p>
          <a:p>
            <a:pPr indent="0" lvl="0" marL="0" rtl="0" algn="l">
              <a:spcBef>
                <a:spcPts val="0"/>
              </a:spcBef>
              <a:spcAft>
                <a:spcPts val="0"/>
              </a:spcAft>
              <a:buClr>
                <a:schemeClr val="dk1"/>
              </a:buClr>
              <a:buSzPts val="1100"/>
              <a:buFont typeface="Arial"/>
              <a:buNone/>
            </a:pPr>
            <a:r>
              <a:rPr lang="en-GB">
                <a:solidFill>
                  <a:schemeClr val="dk1"/>
                </a:solidFill>
              </a:rPr>
              <a:t>Deliverable: Recommendation for future analysis</a:t>
            </a:r>
            <a:endParaRPr>
              <a:solidFill>
                <a:schemeClr val="dk1"/>
              </a:solidFill>
            </a:endParaRPr>
          </a:p>
          <a:p>
            <a:pPr indent="-317500" lvl="0" marL="457200" rtl="0" algn="l">
              <a:spcBef>
                <a:spcPts val="0"/>
              </a:spcBef>
              <a:spcAft>
                <a:spcPts val="0"/>
              </a:spcAft>
              <a:buClr>
                <a:schemeClr val="dk1"/>
              </a:buClr>
              <a:buSzPts val="1400"/>
              <a:buChar char="●"/>
            </a:pPr>
            <a:r>
              <a:rPr lang="en-GB">
                <a:solidFill>
                  <a:schemeClr val="dk1"/>
                </a:solidFill>
              </a:rPr>
              <a:t>To reduce MAPE on predictions using hyperparameter tuning on each stock.</a:t>
            </a:r>
            <a:endParaRPr>
              <a:solidFill>
                <a:schemeClr val="dk1"/>
              </a:solidFill>
            </a:endParaRPr>
          </a:p>
          <a:p>
            <a:pPr indent="-317500" lvl="0" marL="457200" rtl="0" algn="l">
              <a:spcBef>
                <a:spcPts val="0"/>
              </a:spcBef>
              <a:spcAft>
                <a:spcPts val="0"/>
              </a:spcAft>
              <a:buClr>
                <a:schemeClr val="dk1"/>
              </a:buClr>
              <a:buSzPts val="1400"/>
              <a:buChar char="●"/>
            </a:pPr>
            <a:r>
              <a:rPr lang="en-GB">
                <a:solidFill>
                  <a:schemeClr val="dk1"/>
                </a:solidFill>
              </a:rPr>
              <a:t>To checkout ARIMA. LSTM Models for better performance</a:t>
            </a:r>
            <a:endParaRPr>
              <a:solidFill>
                <a:schemeClr val="dk1"/>
              </a:solidFill>
            </a:endParaRPr>
          </a:p>
          <a:p>
            <a:pPr indent="-317500" lvl="0" marL="457200" rtl="0" algn="l">
              <a:spcBef>
                <a:spcPts val="0"/>
              </a:spcBef>
              <a:spcAft>
                <a:spcPts val="0"/>
              </a:spcAft>
              <a:buClr>
                <a:schemeClr val="dk1"/>
              </a:buClr>
              <a:buSzPts val="1400"/>
              <a:buChar char="●"/>
            </a:pPr>
            <a:r>
              <a:rPr lang="en-GB">
                <a:solidFill>
                  <a:schemeClr val="dk1"/>
                </a:solidFill>
              </a:rPr>
              <a:t>To update the tables periodically in future as data changes and have a database of historical ESG data.</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g11e4efb1a4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8" name="Google Shape;478;g11e4efb1a4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rPr>
              <a:t>Time check: </a:t>
            </a:r>
            <a:endParaRPr>
              <a:solidFill>
                <a:schemeClr val="dk1"/>
              </a:solidFill>
            </a:endParaRPr>
          </a:p>
          <a:p>
            <a:pPr indent="0" lvl="0" marL="0" rtl="0" algn="l">
              <a:spcBef>
                <a:spcPts val="0"/>
              </a:spcBef>
              <a:spcAft>
                <a:spcPts val="0"/>
              </a:spcAft>
              <a:buClr>
                <a:schemeClr val="dk1"/>
              </a:buClr>
              <a:buSzPts val="1100"/>
              <a:buFont typeface="Arial"/>
              <a:buNone/>
            </a:pPr>
            <a:r>
              <a:rPr b="1" lang="en-GB">
                <a:solidFill>
                  <a:schemeClr val="dk1"/>
                </a:solidFill>
              </a:rPr>
              <a:t>Deliverable:</a:t>
            </a:r>
            <a:r>
              <a:rPr lang="en-GB">
                <a:solidFill>
                  <a:schemeClr val="dk1"/>
                </a:solidFill>
              </a:rPr>
              <a:t> Recommendation for future analysis</a:t>
            </a:r>
            <a:endParaRPr>
              <a:solidFill>
                <a:schemeClr val="dk1"/>
              </a:solidFill>
            </a:endParaRPr>
          </a:p>
          <a:p>
            <a:pPr indent="0" lvl="0" marL="0" rtl="0" algn="l">
              <a:spcBef>
                <a:spcPts val="0"/>
              </a:spcBef>
              <a:spcAft>
                <a:spcPts val="0"/>
              </a:spcAft>
              <a:buClr>
                <a:schemeClr val="dk1"/>
              </a:buClr>
              <a:buSzPts val="1100"/>
              <a:buFont typeface="Arial"/>
              <a:buNone/>
            </a:pPr>
            <a:r>
              <a:rPr b="1" lang="en-GB">
                <a:solidFill>
                  <a:schemeClr val="dk1"/>
                </a:solidFill>
              </a:rPr>
              <a:t>Presenter: </a:t>
            </a:r>
            <a:r>
              <a:rPr lang="en-GB">
                <a:solidFill>
                  <a:schemeClr val="dk1"/>
                </a:solidFill>
              </a:rPr>
              <a:t>Monica</a:t>
            </a:r>
            <a:endParaRPr>
              <a:solidFill>
                <a:schemeClr val="dk1"/>
              </a:solidFill>
            </a:endParaRPr>
          </a:p>
          <a:p>
            <a:pPr indent="0" lvl="0" marL="0" rtl="0" algn="l">
              <a:spcBef>
                <a:spcPts val="0"/>
              </a:spcBef>
              <a:spcAft>
                <a:spcPts val="0"/>
              </a:spcAft>
              <a:buClr>
                <a:schemeClr val="dk1"/>
              </a:buClr>
              <a:buSzPts val="1100"/>
              <a:buFont typeface="Arial"/>
              <a:buNone/>
            </a:pPr>
            <a:r>
              <a:rPr b="1" lang="en-GB">
                <a:solidFill>
                  <a:schemeClr val="dk1"/>
                </a:solidFill>
              </a:rPr>
              <a:t>Speaker Notes:</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g1f88252dc4_0_15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4" name="Google Shape;484;g1f88252dc4_0_15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1f88252dc4_0_2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1f88252dc4_0_2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solidFill>
                  <a:schemeClr val="dk1"/>
                </a:solidFill>
              </a:rPr>
              <a:t>Time check: </a:t>
            </a:r>
            <a:r>
              <a:rPr lang="en-GB">
                <a:solidFill>
                  <a:schemeClr val="dk1"/>
                </a:solidFill>
              </a:rPr>
              <a:t>30 seconds</a:t>
            </a:r>
            <a:endParaRPr>
              <a:solidFill>
                <a:schemeClr val="dk1"/>
              </a:solidFill>
            </a:endParaRPr>
          </a:p>
          <a:p>
            <a:pPr indent="0" lvl="0" marL="0" rtl="0" algn="l">
              <a:spcBef>
                <a:spcPts val="0"/>
              </a:spcBef>
              <a:spcAft>
                <a:spcPts val="0"/>
              </a:spcAft>
              <a:buClr>
                <a:schemeClr val="dk1"/>
              </a:buClr>
              <a:buSzPts val="1100"/>
              <a:buFont typeface="Arial"/>
              <a:buNone/>
            </a:pPr>
            <a:r>
              <a:rPr b="1" lang="en-GB">
                <a:solidFill>
                  <a:schemeClr val="dk1"/>
                </a:solidFill>
              </a:rPr>
              <a:t>Deliverable: </a:t>
            </a:r>
            <a:r>
              <a:rPr lang="en-GB">
                <a:solidFill>
                  <a:schemeClr val="dk1"/>
                </a:solidFill>
              </a:rPr>
              <a:t>Selected topic</a:t>
            </a:r>
            <a:endParaRPr>
              <a:solidFill>
                <a:schemeClr val="dk1"/>
              </a:solidFill>
            </a:endParaRPr>
          </a:p>
          <a:p>
            <a:pPr indent="0" lvl="0" marL="0" rtl="0" algn="l">
              <a:spcBef>
                <a:spcPts val="0"/>
              </a:spcBef>
              <a:spcAft>
                <a:spcPts val="0"/>
              </a:spcAft>
              <a:buClr>
                <a:schemeClr val="dk1"/>
              </a:buClr>
              <a:buSzPts val="1100"/>
              <a:buFont typeface="Arial"/>
              <a:buNone/>
            </a:pPr>
            <a:r>
              <a:rPr b="1" lang="en-GB">
                <a:solidFill>
                  <a:schemeClr val="dk1"/>
                </a:solidFill>
              </a:rPr>
              <a:t>Presenter: </a:t>
            </a:r>
            <a:r>
              <a:rPr lang="en-GB">
                <a:solidFill>
                  <a:schemeClr val="dk1"/>
                </a:solidFill>
              </a:rPr>
              <a:t>Sachin</a:t>
            </a:r>
            <a:endParaRPr>
              <a:solidFill>
                <a:schemeClr val="dk1"/>
              </a:solidFill>
            </a:endParaRPr>
          </a:p>
          <a:p>
            <a:pPr indent="0" lvl="0" marL="0" rtl="0" algn="l">
              <a:spcBef>
                <a:spcPts val="0"/>
              </a:spcBef>
              <a:spcAft>
                <a:spcPts val="0"/>
              </a:spcAft>
              <a:buClr>
                <a:schemeClr val="dk1"/>
              </a:buClr>
              <a:buSzPts val="1100"/>
              <a:buFont typeface="Arial"/>
              <a:buNone/>
            </a:pPr>
            <a:r>
              <a:rPr b="1" lang="en-GB">
                <a:solidFill>
                  <a:schemeClr val="dk1"/>
                </a:solidFill>
              </a:rPr>
              <a:t>Speaker Notes:</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122ebcf5f4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122ebcf5f4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t>Deliverable</a:t>
            </a:r>
            <a:r>
              <a:rPr lang="en-GB"/>
              <a:t>: Reason the topic is selected</a:t>
            </a:r>
            <a:endParaRPr>
              <a:solidFill>
                <a:schemeClr val="dk1"/>
              </a:solidFill>
            </a:endParaRPr>
          </a:p>
          <a:p>
            <a:pPr indent="0" lvl="0" marL="0" rtl="0" algn="l">
              <a:spcBef>
                <a:spcPts val="0"/>
              </a:spcBef>
              <a:spcAft>
                <a:spcPts val="0"/>
              </a:spcAft>
              <a:buClr>
                <a:schemeClr val="dk1"/>
              </a:buClr>
              <a:buSzPts val="1100"/>
              <a:buFont typeface="Arial"/>
              <a:buNone/>
            </a:pPr>
            <a:r>
              <a:rPr b="1" lang="en-GB">
                <a:solidFill>
                  <a:schemeClr val="dk1"/>
                </a:solidFill>
              </a:rPr>
              <a:t>Presenter: </a:t>
            </a:r>
            <a:r>
              <a:rPr lang="en-GB">
                <a:solidFill>
                  <a:schemeClr val="dk1"/>
                </a:solidFill>
              </a:rPr>
              <a:t>Sachin</a:t>
            </a:r>
            <a:endParaRPr>
              <a:solidFill>
                <a:schemeClr val="dk1"/>
              </a:solidFill>
            </a:endParaRPr>
          </a:p>
          <a:p>
            <a:pPr indent="0" lvl="0" marL="0" rtl="0" algn="l">
              <a:spcBef>
                <a:spcPts val="0"/>
              </a:spcBef>
              <a:spcAft>
                <a:spcPts val="0"/>
              </a:spcAft>
              <a:buClr>
                <a:schemeClr val="dk1"/>
              </a:buClr>
              <a:buSzPts val="1100"/>
              <a:buFont typeface="Arial"/>
              <a:buNone/>
            </a:pPr>
            <a:r>
              <a:rPr b="1" lang="en-GB">
                <a:solidFill>
                  <a:schemeClr val="dk1"/>
                </a:solidFill>
              </a:rPr>
              <a:t>Speaker Notes:</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11aea978c9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11aea978c9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GB">
                <a:solidFill>
                  <a:schemeClr val="dk1"/>
                </a:solidFill>
              </a:rPr>
              <a:t>Deliverable:</a:t>
            </a:r>
            <a:r>
              <a:rPr lang="en-GB">
                <a:solidFill>
                  <a:schemeClr val="dk1"/>
                </a:solidFill>
              </a:rPr>
              <a:t> Reason the topic is selected</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b="1" lang="en-GB">
                <a:solidFill>
                  <a:schemeClr val="dk1"/>
                </a:solidFill>
              </a:rPr>
              <a:t>Presenter: </a:t>
            </a:r>
            <a:r>
              <a:rPr lang="en-GB">
                <a:solidFill>
                  <a:schemeClr val="dk1"/>
                </a:solidFill>
              </a:rPr>
              <a:t>Sachin</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b="1" lang="en-GB">
                <a:solidFill>
                  <a:schemeClr val="dk1"/>
                </a:solidFill>
              </a:rPr>
              <a:t>Speaker Notes:</a:t>
            </a:r>
            <a:br>
              <a:rPr lang="en-GB">
                <a:solidFill>
                  <a:schemeClr val="dk1"/>
                </a:solidFill>
              </a:rPr>
            </a:br>
            <a:r>
              <a:rPr b="1" lang="en-GB" sz="1200">
                <a:solidFill>
                  <a:srgbClr val="24292E"/>
                </a:solidFill>
                <a:highlight>
                  <a:schemeClr val="lt1"/>
                </a:highlight>
              </a:rPr>
              <a:t>Environment (E)</a:t>
            </a:r>
            <a:r>
              <a:rPr lang="en-GB" sz="1200">
                <a:solidFill>
                  <a:srgbClr val="24292E"/>
                </a:solidFill>
                <a:highlight>
                  <a:schemeClr val="lt1"/>
                </a:highlight>
              </a:rPr>
              <a:t>: 56% of population lives in cities and towns and account for 70% of CO</a:t>
            </a:r>
            <a:r>
              <a:rPr baseline="-25000" lang="en-GB" sz="1200">
                <a:solidFill>
                  <a:srgbClr val="24292E"/>
                </a:solidFill>
                <a:highlight>
                  <a:schemeClr val="lt1"/>
                </a:highlight>
              </a:rPr>
              <a:t>2</a:t>
            </a:r>
            <a:r>
              <a:rPr lang="en-GB" sz="1200">
                <a:solidFill>
                  <a:srgbClr val="24292E"/>
                </a:solidFill>
                <a:highlight>
                  <a:schemeClr val="lt1"/>
                </a:highlight>
              </a:rPr>
              <a:t> emissions by 2050 70% will live in towns and cities. The global temperature will rise by 1.5</a:t>
            </a:r>
            <a:r>
              <a:rPr baseline="30000" lang="en-GB" sz="1200">
                <a:solidFill>
                  <a:schemeClr val="dk1"/>
                </a:solidFill>
              </a:rPr>
              <a:t>◦ </a:t>
            </a:r>
            <a:r>
              <a:rPr lang="en-GB" sz="1200">
                <a:solidFill>
                  <a:schemeClr val="dk1"/>
                </a:solidFill>
              </a:rPr>
              <a:t>C if we have Net Zero Emissions of CO</a:t>
            </a:r>
            <a:r>
              <a:rPr baseline="-25000" lang="en-GB" sz="1200">
                <a:solidFill>
                  <a:schemeClr val="dk1"/>
                </a:solidFill>
              </a:rPr>
              <a:t>2</a:t>
            </a:r>
            <a:r>
              <a:rPr lang="en-GB" sz="1200">
                <a:solidFill>
                  <a:schemeClr val="dk1"/>
                </a:solidFill>
              </a:rPr>
              <a:t> by 2050 otherwise may be more than 3.5</a:t>
            </a:r>
            <a:r>
              <a:rPr baseline="30000" lang="en-GB" sz="1200">
                <a:solidFill>
                  <a:schemeClr val="dk1"/>
                </a:solidFill>
              </a:rPr>
              <a:t>◦ </a:t>
            </a:r>
            <a:r>
              <a:rPr lang="en-GB" sz="1200">
                <a:solidFill>
                  <a:schemeClr val="dk1"/>
                </a:solidFill>
              </a:rPr>
              <a:t>C.</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GB" sz="1200">
                <a:solidFill>
                  <a:schemeClr val="dk1"/>
                </a:solidFill>
              </a:rPr>
              <a:t>We want to know whether about the company’s energy use , waste, pollution, natural resource conservation, treatment of animals etc.</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b="1" lang="en-GB" sz="1200">
                <a:solidFill>
                  <a:srgbClr val="24292E"/>
                </a:solidFill>
                <a:highlight>
                  <a:schemeClr val="lt1"/>
                </a:highlight>
              </a:rPr>
              <a:t>Social (S): </a:t>
            </a:r>
            <a:r>
              <a:rPr lang="en-GB" sz="1200">
                <a:solidFill>
                  <a:srgbClr val="24292E"/>
                </a:solidFill>
                <a:highlight>
                  <a:schemeClr val="lt1"/>
                </a:highlight>
              </a:rPr>
              <a:t>The global population is 8 billion set to rise to 8.5 billion by 2030 and 9.7 billion by 2050. </a:t>
            </a:r>
            <a:r>
              <a:rPr lang="en-GB" sz="1200">
                <a:solidFill>
                  <a:srgbClr val="1D2228"/>
                </a:solidFill>
              </a:rPr>
              <a:t>Community Relations and Human Rights, Workplace Health and Safety, Diversity and Inclusion cannot be overlooked.</a:t>
            </a:r>
            <a:endParaRPr sz="1200">
              <a:solidFill>
                <a:srgbClr val="1D2228"/>
              </a:solidFill>
            </a:endParaRPr>
          </a:p>
          <a:p>
            <a:pPr indent="0" lvl="0" marL="0" rtl="0" algn="l">
              <a:lnSpc>
                <a:spcPct val="115000"/>
              </a:lnSpc>
              <a:spcBef>
                <a:spcPts val="0"/>
              </a:spcBef>
              <a:spcAft>
                <a:spcPts val="0"/>
              </a:spcAft>
              <a:buClr>
                <a:schemeClr val="dk1"/>
              </a:buClr>
              <a:buSzPts val="1100"/>
              <a:buFont typeface="Arial"/>
              <a:buNone/>
            </a:pPr>
            <a:r>
              <a:rPr lang="en-GB" sz="1200">
                <a:solidFill>
                  <a:srgbClr val="24292E"/>
                </a:solidFill>
                <a:highlight>
                  <a:schemeClr val="lt1"/>
                </a:highlight>
              </a:rPr>
              <a:t>We want to know company’s does a company donate a portion to local communities , and all points mentioned above in grey.</a:t>
            </a:r>
            <a:endParaRPr sz="1200">
              <a:solidFill>
                <a:srgbClr val="24292E"/>
              </a:solidFill>
              <a:highlight>
                <a:schemeClr val="lt1"/>
              </a:highlight>
            </a:endParaRPr>
          </a:p>
          <a:p>
            <a:pPr indent="0" lvl="0" marL="0" rtl="0" algn="l">
              <a:lnSpc>
                <a:spcPct val="115000"/>
              </a:lnSpc>
              <a:spcBef>
                <a:spcPts val="0"/>
              </a:spcBef>
              <a:spcAft>
                <a:spcPts val="0"/>
              </a:spcAft>
              <a:buClr>
                <a:schemeClr val="dk1"/>
              </a:buClr>
              <a:buSzPts val="1100"/>
              <a:buFont typeface="Arial"/>
              <a:buNone/>
            </a:pPr>
            <a:r>
              <a:rPr b="1" lang="en-GB" sz="1200">
                <a:solidFill>
                  <a:srgbClr val="24292E"/>
                </a:solidFill>
                <a:highlight>
                  <a:schemeClr val="lt1"/>
                </a:highlight>
              </a:rPr>
              <a:t>Governance(G): </a:t>
            </a:r>
            <a:r>
              <a:rPr lang="en-GB" sz="1200">
                <a:solidFill>
                  <a:srgbClr val="24292E"/>
                </a:solidFill>
                <a:highlight>
                  <a:schemeClr val="lt1"/>
                </a:highlight>
              </a:rPr>
              <a:t>With a population of more than 8.5 billion and global temperatures rising the need for innovation in Policy and Code of Conduct, Supply Chain Management, CSR initiatives is a must for any company.</a:t>
            </a:r>
            <a:endParaRPr sz="1200">
              <a:solidFill>
                <a:srgbClr val="24292E"/>
              </a:solidFill>
              <a:highlight>
                <a:schemeClr val="lt1"/>
              </a:highlight>
            </a:endParaRPr>
          </a:p>
          <a:p>
            <a:pPr indent="0" lvl="0" marL="0" rtl="0" algn="l">
              <a:lnSpc>
                <a:spcPct val="115000"/>
              </a:lnSpc>
              <a:spcBef>
                <a:spcPts val="0"/>
              </a:spcBef>
              <a:spcAft>
                <a:spcPts val="0"/>
              </a:spcAft>
              <a:buClr>
                <a:schemeClr val="dk1"/>
              </a:buClr>
              <a:buSzPts val="1100"/>
              <a:buFont typeface="Arial"/>
              <a:buNone/>
            </a:pPr>
            <a:r>
              <a:rPr lang="en-GB" sz="1200">
                <a:solidFill>
                  <a:srgbClr val="24292E"/>
                </a:solidFill>
                <a:highlight>
                  <a:schemeClr val="lt1"/>
                </a:highlight>
              </a:rPr>
              <a:t>Company uses accurate and transparent accounting methods, stockholder’s allowed to vote on important issues and all mentioned in grey above.</a:t>
            </a:r>
            <a:endParaRPr sz="1200">
              <a:solidFill>
                <a:srgbClr val="24292E"/>
              </a:solidFill>
              <a:highlight>
                <a:schemeClr val="lt1"/>
              </a:highlight>
            </a:endParaRPr>
          </a:p>
          <a:p>
            <a:pPr indent="0" lvl="0" marL="0" rtl="0" algn="l">
              <a:lnSpc>
                <a:spcPct val="115000"/>
              </a:lnSpc>
              <a:spcBef>
                <a:spcPts val="0"/>
              </a:spcBef>
              <a:spcAft>
                <a:spcPts val="0"/>
              </a:spcAft>
              <a:buClr>
                <a:schemeClr val="dk1"/>
              </a:buClr>
              <a:buSzPts val="1100"/>
              <a:buFont typeface="Arial"/>
              <a:buNone/>
            </a:pPr>
            <a:r>
              <a:t/>
            </a:r>
            <a:endParaRPr sz="1200">
              <a:solidFill>
                <a:srgbClr val="24292E"/>
              </a:solidFill>
              <a:highlight>
                <a:schemeClr val="lt1"/>
              </a:highlight>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1f88252dc4_0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1f88252dc4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t>Time check: </a:t>
            </a:r>
            <a:r>
              <a:rPr lang="en-GB"/>
              <a:t>1.20</a:t>
            </a:r>
            <a:endParaRPr/>
          </a:p>
          <a:p>
            <a:pPr indent="0" lvl="0" marL="0" rtl="0" algn="l">
              <a:spcBef>
                <a:spcPts val="0"/>
              </a:spcBef>
              <a:spcAft>
                <a:spcPts val="0"/>
              </a:spcAft>
              <a:buNone/>
            </a:pPr>
            <a:r>
              <a:rPr b="1" lang="en-GB"/>
              <a:t>Deliverable:</a:t>
            </a:r>
            <a:r>
              <a:rPr lang="en-GB"/>
              <a:t> Questions the team hopes to answer with the data</a:t>
            </a:r>
            <a:endParaRPr/>
          </a:p>
          <a:p>
            <a:pPr indent="0" lvl="0" marL="0" rtl="0" algn="l">
              <a:spcBef>
                <a:spcPts val="0"/>
              </a:spcBef>
              <a:spcAft>
                <a:spcPts val="0"/>
              </a:spcAft>
              <a:buNone/>
            </a:pPr>
            <a:r>
              <a:rPr b="1" lang="en-GB"/>
              <a:t>Presenter:</a:t>
            </a:r>
            <a:r>
              <a:rPr lang="en-GB"/>
              <a:t> Sachin</a:t>
            </a:r>
            <a:endParaRPr/>
          </a:p>
          <a:p>
            <a:pPr indent="0" lvl="0" marL="0" rtl="0" algn="l">
              <a:spcBef>
                <a:spcPts val="0"/>
              </a:spcBef>
              <a:spcAft>
                <a:spcPts val="0"/>
              </a:spcAft>
              <a:buNone/>
            </a:pPr>
            <a:r>
              <a:rPr lang="en-GB"/>
              <a:t>Speaker Notes: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1f88252dc4_0_10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1f88252dc4_0_10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solidFill>
                  <a:schemeClr val="dk1"/>
                </a:solidFill>
              </a:rPr>
              <a:t>Deliverable:</a:t>
            </a:r>
            <a:r>
              <a:rPr lang="en-GB">
                <a:solidFill>
                  <a:schemeClr val="dk1"/>
                </a:solidFill>
              </a:rPr>
              <a:t> Description of the source of data</a:t>
            </a:r>
            <a:endParaRPr>
              <a:solidFill>
                <a:schemeClr val="dk1"/>
              </a:solidFill>
            </a:endParaRPr>
          </a:p>
          <a:p>
            <a:pPr indent="0" lvl="0" marL="0" rtl="0" algn="l">
              <a:spcBef>
                <a:spcPts val="0"/>
              </a:spcBef>
              <a:spcAft>
                <a:spcPts val="0"/>
              </a:spcAft>
              <a:buNone/>
            </a:pPr>
            <a:r>
              <a:rPr b="1" lang="en-GB">
                <a:solidFill>
                  <a:schemeClr val="dk1"/>
                </a:solidFill>
              </a:rPr>
              <a:t>Presenter:</a:t>
            </a:r>
            <a:r>
              <a:rPr lang="en-GB">
                <a:solidFill>
                  <a:schemeClr val="dk1"/>
                </a:solidFill>
              </a:rPr>
              <a:t> Sachin</a:t>
            </a:r>
            <a:endParaRPr>
              <a:solidFill>
                <a:schemeClr val="dk1"/>
              </a:solidFill>
            </a:endParaRPr>
          </a:p>
          <a:p>
            <a:pPr indent="0" lvl="0" marL="0" rtl="0" algn="l">
              <a:spcBef>
                <a:spcPts val="0"/>
              </a:spcBef>
              <a:spcAft>
                <a:spcPts val="0"/>
              </a:spcAft>
              <a:buClr>
                <a:schemeClr val="dk1"/>
              </a:buClr>
              <a:buSzPts val="1100"/>
              <a:buFont typeface="Arial"/>
              <a:buNone/>
            </a:pPr>
            <a:r>
              <a:rPr b="1" lang="en-GB">
                <a:solidFill>
                  <a:schemeClr val="dk1"/>
                </a:solidFill>
              </a:rPr>
              <a:t>Speaker notes:</a:t>
            </a:r>
            <a:endParaRPr b="1">
              <a:solidFill>
                <a:schemeClr val="dk1"/>
              </a:solidFill>
            </a:endParaRPr>
          </a:p>
          <a:p>
            <a:pPr indent="-298450" lvl="0" marL="457200" rtl="0" algn="l">
              <a:lnSpc>
                <a:spcPct val="115000"/>
              </a:lnSpc>
              <a:spcBef>
                <a:spcPts val="0"/>
              </a:spcBef>
              <a:spcAft>
                <a:spcPts val="0"/>
              </a:spcAft>
              <a:buClr>
                <a:schemeClr val="dk1"/>
              </a:buClr>
              <a:buSzPts val="1100"/>
              <a:buFont typeface="Arial"/>
              <a:buChar char="●"/>
            </a:pPr>
            <a:r>
              <a:rPr lang="en-GB" sz="1200">
                <a:solidFill>
                  <a:schemeClr val="dk1"/>
                </a:solidFill>
                <a:latin typeface="Lato"/>
                <a:ea typeface="Lato"/>
                <a:cs typeface="Lato"/>
                <a:sym typeface="Lato"/>
              </a:rPr>
              <a:t>Python and libraries like pandas, numpy, plotly, seaborn for EDA.</a:t>
            </a:r>
            <a:endParaRPr sz="1200">
              <a:solidFill>
                <a:schemeClr val="dk1"/>
              </a:solidFill>
              <a:latin typeface="Lato"/>
              <a:ea typeface="Lato"/>
              <a:cs typeface="Lato"/>
              <a:sym typeface="Lato"/>
            </a:endParaRPr>
          </a:p>
          <a:p>
            <a:pPr indent="-298450" lvl="0" marL="457200" rtl="0" algn="l">
              <a:lnSpc>
                <a:spcPct val="115000"/>
              </a:lnSpc>
              <a:spcBef>
                <a:spcPts val="0"/>
              </a:spcBef>
              <a:spcAft>
                <a:spcPts val="0"/>
              </a:spcAft>
              <a:buClr>
                <a:schemeClr val="dk1"/>
              </a:buClr>
              <a:buSzPts val="1100"/>
              <a:buFont typeface="Arial"/>
              <a:buChar char="●"/>
            </a:pPr>
            <a:r>
              <a:rPr lang="en-GB" sz="1200">
                <a:solidFill>
                  <a:schemeClr val="dk1"/>
                </a:solidFill>
                <a:latin typeface="Lato"/>
                <a:ea typeface="Lato"/>
                <a:cs typeface="Lato"/>
                <a:sym typeface="Lato"/>
              </a:rPr>
              <a:t>Finance API’s like yfinance and yesg for data extraction.</a:t>
            </a:r>
            <a:endParaRPr sz="2800">
              <a:solidFill>
                <a:schemeClr val="dk1"/>
              </a:solidFill>
            </a:endParaRPr>
          </a:p>
          <a:p>
            <a:pPr indent="-298450" lvl="0" marL="457200" rtl="0" algn="l">
              <a:lnSpc>
                <a:spcPct val="115000"/>
              </a:lnSpc>
              <a:spcBef>
                <a:spcPts val="0"/>
              </a:spcBef>
              <a:spcAft>
                <a:spcPts val="0"/>
              </a:spcAft>
              <a:buClr>
                <a:schemeClr val="dk1"/>
              </a:buClr>
              <a:buSzPts val="1100"/>
              <a:buFont typeface="Arial"/>
              <a:buChar char="●"/>
            </a:pPr>
            <a:r>
              <a:rPr lang="en-GB" sz="1200">
                <a:solidFill>
                  <a:schemeClr val="dk1"/>
                </a:solidFill>
                <a:latin typeface="Lato"/>
                <a:ea typeface="Lato"/>
                <a:cs typeface="Lato"/>
                <a:sym typeface="Lato"/>
              </a:rPr>
              <a:t>fbprophet and sklearn for machine learning</a:t>
            </a:r>
            <a:endParaRPr sz="1200">
              <a:solidFill>
                <a:schemeClr val="dk1"/>
              </a:solidFill>
              <a:latin typeface="Lato"/>
              <a:ea typeface="Lato"/>
              <a:cs typeface="Lato"/>
              <a:sym typeface="Lato"/>
            </a:endParaRPr>
          </a:p>
          <a:p>
            <a:pPr indent="-298450" lvl="0" marL="457200" rtl="0" algn="l">
              <a:lnSpc>
                <a:spcPct val="115000"/>
              </a:lnSpc>
              <a:spcBef>
                <a:spcPts val="0"/>
              </a:spcBef>
              <a:spcAft>
                <a:spcPts val="0"/>
              </a:spcAft>
              <a:buClr>
                <a:schemeClr val="dk1"/>
              </a:buClr>
              <a:buSzPts val="1100"/>
              <a:buFont typeface="Arial"/>
              <a:buChar char="●"/>
            </a:pPr>
            <a:r>
              <a:rPr lang="en-GB" sz="1200">
                <a:solidFill>
                  <a:schemeClr val="dk1"/>
                </a:solidFill>
                <a:latin typeface="Lato"/>
                <a:ea typeface="Lato"/>
                <a:cs typeface="Lato"/>
                <a:sym typeface="Lato"/>
              </a:rPr>
              <a:t>AWS RDS Postgres, sqlalchemy  for database connection</a:t>
            </a:r>
            <a:endParaRPr sz="1200">
              <a:solidFill>
                <a:schemeClr val="dk1"/>
              </a:solidFill>
              <a:latin typeface="Lato"/>
              <a:ea typeface="Lato"/>
              <a:cs typeface="Lato"/>
              <a:sym typeface="Lato"/>
            </a:endParaRPr>
          </a:p>
          <a:p>
            <a:pPr indent="-298450" lvl="0" marL="457200" rtl="0" algn="l">
              <a:lnSpc>
                <a:spcPct val="115000"/>
              </a:lnSpc>
              <a:spcBef>
                <a:spcPts val="0"/>
              </a:spcBef>
              <a:spcAft>
                <a:spcPts val="0"/>
              </a:spcAft>
              <a:buClr>
                <a:schemeClr val="dk1"/>
              </a:buClr>
              <a:buSzPts val="1100"/>
              <a:buFont typeface="Arial"/>
              <a:buChar char="●"/>
            </a:pPr>
            <a:r>
              <a:rPr lang="en-GB" sz="1200">
                <a:solidFill>
                  <a:schemeClr val="dk1"/>
                </a:solidFill>
                <a:latin typeface="Lato"/>
                <a:ea typeface="Lato"/>
                <a:cs typeface="Lato"/>
                <a:sym typeface="Lato"/>
              </a:rPr>
              <a:t>Tableau for visualization</a:t>
            </a:r>
            <a:endParaRPr sz="1200">
              <a:solidFill>
                <a:schemeClr val="dk1"/>
              </a:solidFill>
              <a:latin typeface="Lato"/>
              <a:ea typeface="Lato"/>
              <a:cs typeface="Lato"/>
              <a:sym typeface="Lato"/>
            </a:endParaRPr>
          </a:p>
          <a:p>
            <a:pPr indent="0" lvl="0" marL="0" rtl="0" algn="l">
              <a:lnSpc>
                <a:spcPct val="115000"/>
              </a:lnSpc>
              <a:spcBef>
                <a:spcPts val="0"/>
              </a:spcBef>
              <a:spcAft>
                <a:spcPts val="1600"/>
              </a:spcAft>
              <a:buNone/>
            </a:pPr>
            <a:r>
              <a:t/>
            </a:r>
            <a:endParaRPr>
              <a:solidFill>
                <a:schemeClr val="dk1"/>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11e3e1a57ea_0_1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11e3e1a57ea_0_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GB">
                <a:solidFill>
                  <a:schemeClr val="dk1"/>
                </a:solidFill>
              </a:rPr>
              <a:t>Time check: </a:t>
            </a:r>
            <a:r>
              <a:rPr lang="en-GB">
                <a:solidFill>
                  <a:schemeClr val="dk1"/>
                </a:solidFill>
              </a:rPr>
              <a:t>1:40</a:t>
            </a:r>
            <a:endParaRPr>
              <a:solidFill>
                <a:schemeClr val="dk1"/>
              </a:solidFill>
            </a:endParaRPr>
          </a:p>
          <a:p>
            <a:pPr indent="0" lvl="0" marL="0" rtl="0" algn="l">
              <a:spcBef>
                <a:spcPts val="0"/>
              </a:spcBef>
              <a:spcAft>
                <a:spcPts val="0"/>
              </a:spcAft>
              <a:buClr>
                <a:schemeClr val="dk1"/>
              </a:buClr>
              <a:buSzPts val="1100"/>
              <a:buFont typeface="Arial"/>
              <a:buNone/>
            </a:pPr>
            <a:r>
              <a:rPr b="1" lang="en-GB">
                <a:solidFill>
                  <a:schemeClr val="dk1"/>
                </a:solidFill>
              </a:rPr>
              <a:t>Deliverable: </a:t>
            </a:r>
            <a:r>
              <a:rPr lang="en-GB">
                <a:solidFill>
                  <a:schemeClr val="dk1"/>
                </a:solidFill>
              </a:rPr>
              <a:t>Description of the source of data</a:t>
            </a:r>
            <a:endParaRPr>
              <a:solidFill>
                <a:schemeClr val="dk1"/>
              </a:solidFill>
            </a:endParaRPr>
          </a:p>
          <a:p>
            <a:pPr indent="0" lvl="0" marL="0" rtl="0" algn="l">
              <a:spcBef>
                <a:spcPts val="0"/>
              </a:spcBef>
              <a:spcAft>
                <a:spcPts val="0"/>
              </a:spcAft>
              <a:buClr>
                <a:schemeClr val="dk1"/>
              </a:buClr>
              <a:buSzPts val="1100"/>
              <a:buFont typeface="Arial"/>
              <a:buNone/>
            </a:pPr>
            <a:r>
              <a:rPr b="1" lang="en-GB">
                <a:solidFill>
                  <a:schemeClr val="dk1"/>
                </a:solidFill>
              </a:rPr>
              <a:t>Presenter: </a:t>
            </a:r>
            <a:r>
              <a:rPr lang="en-GB">
                <a:solidFill>
                  <a:schemeClr val="dk1"/>
                </a:solidFill>
              </a:rPr>
              <a:t>Sachin</a:t>
            </a:r>
            <a:endParaRPr>
              <a:solidFill>
                <a:schemeClr val="dk1"/>
              </a:solidFill>
            </a:endParaRPr>
          </a:p>
          <a:p>
            <a:pPr indent="0" lvl="0" marL="0" rtl="0" algn="l">
              <a:spcBef>
                <a:spcPts val="0"/>
              </a:spcBef>
              <a:spcAft>
                <a:spcPts val="0"/>
              </a:spcAft>
              <a:buClr>
                <a:schemeClr val="dk1"/>
              </a:buClr>
              <a:buSzPts val="1100"/>
              <a:buFont typeface="Arial"/>
              <a:buNone/>
            </a:pPr>
            <a:r>
              <a:rPr lang="en-GB">
                <a:solidFill>
                  <a:schemeClr val="dk1"/>
                </a:solidFill>
              </a:rPr>
              <a:t>Speaker Notes:</a:t>
            </a:r>
            <a:endParaRPr>
              <a:solidFill>
                <a:schemeClr val="dk1"/>
              </a:solidFill>
            </a:endParaRPr>
          </a:p>
          <a:p>
            <a:pPr indent="-298450" lvl="0" marL="457200" rtl="0" algn="l">
              <a:lnSpc>
                <a:spcPct val="115000"/>
              </a:lnSpc>
              <a:spcBef>
                <a:spcPts val="0"/>
              </a:spcBef>
              <a:spcAft>
                <a:spcPts val="0"/>
              </a:spcAft>
              <a:buClr>
                <a:schemeClr val="dk1"/>
              </a:buClr>
              <a:buSzPts val="1100"/>
              <a:buFont typeface="Arial"/>
              <a:buChar char="●"/>
            </a:pPr>
            <a:r>
              <a:rPr lang="en-GB">
                <a:solidFill>
                  <a:schemeClr val="dk1"/>
                </a:solidFill>
              </a:rPr>
              <a:t>Forbes:</a:t>
            </a:r>
            <a:endParaRPr>
              <a:solidFill>
                <a:schemeClr val="dk1"/>
              </a:solidFill>
            </a:endParaRPr>
          </a:p>
          <a:p>
            <a:pPr indent="-298450" lvl="1" marL="914400" rtl="0" algn="l">
              <a:lnSpc>
                <a:spcPct val="115000"/>
              </a:lnSpc>
              <a:spcBef>
                <a:spcPts val="0"/>
              </a:spcBef>
              <a:spcAft>
                <a:spcPts val="0"/>
              </a:spcAft>
              <a:buClr>
                <a:schemeClr val="dk1"/>
              </a:buClr>
              <a:buSzPts val="1100"/>
              <a:buFont typeface="Arial"/>
              <a:buChar char="○"/>
            </a:pPr>
            <a:r>
              <a:rPr lang="en-GB">
                <a:solidFill>
                  <a:schemeClr val="dk1"/>
                </a:solidFill>
              </a:rPr>
              <a:t>Sustainability parameters like environment, social, even public sentiment for various companies which have been rated highly based on their ESG initiatives.</a:t>
            </a:r>
            <a:endParaRPr>
              <a:solidFill>
                <a:schemeClr val="dk1"/>
              </a:solidFill>
            </a:endParaRPr>
          </a:p>
          <a:p>
            <a:pPr indent="-298450" lvl="1" marL="914400" rtl="0" algn="l">
              <a:lnSpc>
                <a:spcPct val="115000"/>
              </a:lnSpc>
              <a:spcBef>
                <a:spcPts val="0"/>
              </a:spcBef>
              <a:spcAft>
                <a:spcPts val="0"/>
              </a:spcAft>
              <a:buClr>
                <a:schemeClr val="dk1"/>
              </a:buClr>
              <a:buSzPts val="1100"/>
              <a:buFont typeface="Lato"/>
              <a:buChar char="○"/>
            </a:pPr>
            <a:r>
              <a:rPr lang="en-GB">
                <a:solidFill>
                  <a:schemeClr val="dk1"/>
                </a:solidFill>
              </a:rPr>
              <a:t>Performance metrics like RoE, RoA, revenue</a:t>
            </a:r>
            <a:endParaRPr>
              <a:solidFill>
                <a:schemeClr val="dk1"/>
              </a:solidFill>
            </a:endParaRPr>
          </a:p>
          <a:p>
            <a:pPr indent="-298450" lvl="0" marL="457200" rtl="0" algn="l">
              <a:lnSpc>
                <a:spcPct val="115000"/>
              </a:lnSpc>
              <a:spcBef>
                <a:spcPts val="0"/>
              </a:spcBef>
              <a:spcAft>
                <a:spcPts val="0"/>
              </a:spcAft>
              <a:buClr>
                <a:schemeClr val="dk1"/>
              </a:buClr>
              <a:buSzPts val="1100"/>
              <a:buFont typeface="Arial"/>
              <a:buChar char="●"/>
            </a:pPr>
            <a:r>
              <a:rPr lang="en-GB">
                <a:solidFill>
                  <a:schemeClr val="dk1"/>
                </a:solidFill>
              </a:rPr>
              <a:t>Yahoo!</a:t>
            </a:r>
            <a:endParaRPr>
              <a:solidFill>
                <a:schemeClr val="dk1"/>
              </a:solidFill>
            </a:endParaRPr>
          </a:p>
          <a:p>
            <a:pPr indent="-298450" lvl="1" marL="914400" rtl="0" algn="l">
              <a:lnSpc>
                <a:spcPct val="115000"/>
              </a:lnSpc>
              <a:spcBef>
                <a:spcPts val="0"/>
              </a:spcBef>
              <a:spcAft>
                <a:spcPts val="0"/>
              </a:spcAft>
              <a:buClr>
                <a:schemeClr val="dk1"/>
              </a:buClr>
              <a:buSzPts val="1100"/>
              <a:buFont typeface="Arial"/>
              <a:buChar char="○"/>
            </a:pPr>
            <a:r>
              <a:rPr lang="en-GB">
                <a:solidFill>
                  <a:schemeClr val="dk1"/>
                </a:solidFill>
              </a:rPr>
              <a:t>Five years of historical stock price data to predict the stock prices using machine learning.</a:t>
            </a:r>
            <a:endParaRPr>
              <a:solidFill>
                <a:schemeClr val="dk1"/>
              </a:solidFill>
            </a:endParaRPr>
          </a:p>
          <a:p>
            <a:pPr indent="-393700" lvl="0" marL="457200" rtl="0" algn="l">
              <a:lnSpc>
                <a:spcPct val="150000"/>
              </a:lnSpc>
              <a:spcBef>
                <a:spcPts val="0"/>
              </a:spcBef>
              <a:spcAft>
                <a:spcPts val="0"/>
              </a:spcAft>
              <a:buClr>
                <a:schemeClr val="lt1"/>
              </a:buClr>
              <a:buSzPts val="2600"/>
              <a:buFont typeface="Lato"/>
              <a:buChar char="●"/>
            </a:pPr>
            <a:r>
              <a:t/>
            </a:r>
            <a:endParaRPr>
              <a:solidFill>
                <a:schemeClr val="dk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 Id="rId6" Type="http://schemas.openxmlformats.org/officeDocument/2006/relationships/slide" Target="/ppt/slides/slide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8.png"/><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 Id="rId6" Type="http://schemas.openxmlformats.org/officeDocument/2006/relationships/slide" Target="/ppt/slides/slide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pic>
        <p:nvPicPr>
          <p:cNvPr descr="shutterstock_429987889_edited.jpg" id="10" name="Google Shape;10;p2"/>
          <p:cNvPicPr preferRelativeResize="0"/>
          <p:nvPr/>
        </p:nvPicPr>
        <p:blipFill rotWithShape="1">
          <a:blip r:embed="rId2">
            <a:alphaModFix/>
          </a:blip>
          <a:srcRect b="23591" l="0" r="0" t="21799"/>
          <a:stretch/>
        </p:blipFill>
        <p:spPr>
          <a:xfrm>
            <a:off x="0" y="487825"/>
            <a:ext cx="9144000" cy="4655676"/>
          </a:xfrm>
          <a:prstGeom prst="rect">
            <a:avLst/>
          </a:prstGeom>
          <a:noFill/>
          <a:ln>
            <a:noFill/>
          </a:ln>
        </p:spPr>
      </p:pic>
      <p:sp>
        <p:nvSpPr>
          <p:cNvPr id="11" name="Google Shape;11;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 name="Google Shape;12;p2"/>
          <p:cNvGrpSpPr/>
          <p:nvPr/>
        </p:nvGrpSpPr>
        <p:grpSpPr>
          <a:xfrm>
            <a:off x="830392" y="1191256"/>
            <a:ext cx="745763" cy="45826"/>
            <a:chOff x="4580561" y="2589004"/>
            <a:chExt cx="1064464" cy="25200"/>
          </a:xfrm>
        </p:grpSpPr>
        <p:sp>
          <p:nvSpPr>
            <p:cNvPr id="13" name="Google Shape;13;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 name="Google Shape;15;p2"/>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p:txBody>
      </p:sp>
      <p:sp>
        <p:nvSpPr>
          <p:cNvPr id="16" name="Google Shape;16;p2"/>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7" name="Google Shape;17;p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8" name="Google Shape;18;p2"/>
          <p:cNvSpPr txBox="1"/>
          <p:nvPr/>
        </p:nvSpPr>
        <p:spPr>
          <a:xfrm>
            <a:off x="226550" y="78500"/>
            <a:ext cx="9981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latin typeface="Raleway"/>
                <a:ea typeface="Raleway"/>
                <a:cs typeface="Raleway"/>
                <a:sym typeface="Raleway"/>
              </a:rPr>
              <a:t>Confidential</a:t>
            </a:r>
            <a:endParaRPr b="1" sz="600">
              <a:latin typeface="Raleway"/>
              <a:ea typeface="Raleway"/>
              <a:cs typeface="Raleway"/>
              <a:sym typeface="Raleway"/>
            </a:endParaRPr>
          </a:p>
        </p:txBody>
      </p:sp>
      <p:sp>
        <p:nvSpPr>
          <p:cNvPr id="19" name="Google Shape;19;p2"/>
          <p:cNvSpPr txBox="1"/>
          <p:nvPr/>
        </p:nvSpPr>
        <p:spPr>
          <a:xfrm>
            <a:off x="1296767" y="78500"/>
            <a:ext cx="21006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latin typeface="Raleway"/>
                <a:ea typeface="Raleway"/>
                <a:cs typeface="Raleway"/>
                <a:sym typeface="Raleway"/>
              </a:rPr>
              <a:t>Customized for </a:t>
            </a:r>
            <a:r>
              <a:rPr b="1" lang="en-GB" sz="600">
                <a:latin typeface="Raleway"/>
                <a:ea typeface="Raleway"/>
                <a:cs typeface="Raleway"/>
                <a:sym typeface="Raleway"/>
              </a:rPr>
              <a:t>Lorem Ipsum LLC</a:t>
            </a:r>
            <a:endParaRPr sz="600">
              <a:latin typeface="Raleway"/>
              <a:ea typeface="Raleway"/>
              <a:cs typeface="Raleway"/>
              <a:sym typeface="Raleway"/>
            </a:endParaRPr>
          </a:p>
        </p:txBody>
      </p:sp>
      <p:sp>
        <p:nvSpPr>
          <p:cNvPr id="20" name="Google Shape;20;p2"/>
          <p:cNvSpPr txBox="1"/>
          <p:nvPr/>
        </p:nvSpPr>
        <p:spPr>
          <a:xfrm>
            <a:off x="8213935" y="78500"/>
            <a:ext cx="705900" cy="321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GB" sz="600">
                <a:latin typeface="Raleway"/>
                <a:ea typeface="Raleway"/>
                <a:cs typeface="Raleway"/>
                <a:sym typeface="Raleway"/>
              </a:rPr>
              <a:t>Version 1.0</a:t>
            </a:r>
            <a:endParaRPr b="1" sz="600">
              <a:latin typeface="Raleway"/>
              <a:ea typeface="Raleway"/>
              <a:cs typeface="Raleway"/>
              <a:sym typeface="Raleway"/>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109" name="Shape 109"/>
        <p:cNvGrpSpPr/>
        <p:nvPr/>
      </p:nvGrpSpPr>
      <p:grpSpPr>
        <a:xfrm>
          <a:off x="0" y="0"/>
          <a:ext cx="0" cy="0"/>
          <a:chOff x="0" y="0"/>
          <a:chExt cx="0" cy="0"/>
        </a:xfrm>
      </p:grpSpPr>
      <p:grpSp>
        <p:nvGrpSpPr>
          <p:cNvPr id="110" name="Google Shape;110;p11"/>
          <p:cNvGrpSpPr/>
          <p:nvPr/>
        </p:nvGrpSpPr>
        <p:grpSpPr>
          <a:xfrm>
            <a:off x="830392" y="4169130"/>
            <a:ext cx="745763" cy="45826"/>
            <a:chOff x="4580561" y="2589004"/>
            <a:chExt cx="1064464" cy="25200"/>
          </a:xfrm>
        </p:grpSpPr>
        <p:sp>
          <p:nvSpPr>
            <p:cNvPr id="111" name="Google Shape;111;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3" name="Google Shape;113;p11"/>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14" name="Google Shape;114;p1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115" name="Google Shape;115;p11">
            <a:hlinkClick action="ppaction://hlinksldjump" r:id="rId2"/>
          </p:cNvPr>
          <p:cNvSpPr/>
          <p:nvPr/>
        </p:nvSpPr>
        <p:spPr>
          <a:xfrm>
            <a:off x="8280450" y="0"/>
            <a:ext cx="863400" cy="454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6" name="Google Shape;116;p11">
            <a:hlinkClick action="ppaction://hlinksldjump" r:id="rId3"/>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17" name="Google Shape;117;p11">
            <a:hlinkClick action="ppaction://hlinksldjump" r:id="rId4"/>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18" name="Google Shape;118;p11">
            <a:hlinkClick action="ppaction://hlinksldjump" r:id="rId5"/>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19" name="Shape 119"/>
        <p:cNvGrpSpPr/>
        <p:nvPr/>
      </p:nvGrpSpPr>
      <p:grpSpPr>
        <a:xfrm>
          <a:off x="0" y="0"/>
          <a:ext cx="0" cy="0"/>
          <a:chOff x="0" y="0"/>
          <a:chExt cx="0" cy="0"/>
        </a:xfrm>
      </p:grpSpPr>
      <p:sp>
        <p:nvSpPr>
          <p:cNvPr id="120" name="Google Shape;120;p12"/>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1" name="Google Shape;121;p12"/>
          <p:cNvGrpSpPr/>
          <p:nvPr/>
        </p:nvGrpSpPr>
        <p:grpSpPr>
          <a:xfrm>
            <a:off x="830392" y="1191256"/>
            <a:ext cx="745763" cy="45826"/>
            <a:chOff x="4580561" y="2589004"/>
            <a:chExt cx="1064464" cy="25200"/>
          </a:xfrm>
        </p:grpSpPr>
        <p:sp>
          <p:nvSpPr>
            <p:cNvPr id="122" name="Google Shape;122;p1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4" name="Google Shape;124;p12"/>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125" name="Google Shape;125;p12"/>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26" name="Google Shape;126;p12"/>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27" name="Google Shape;127;p1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28" name="Google Shape;128;p12">
            <a:hlinkClick action="ppaction://hlinksldjump" r:id="rId2"/>
          </p:cNvPr>
          <p:cNvSpPr/>
          <p:nvPr/>
        </p:nvSpPr>
        <p:spPr>
          <a:xfrm>
            <a:off x="8280450" y="0"/>
            <a:ext cx="863400" cy="454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9" name="Google Shape;129;p12">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0" name="Google Shape;130;p12">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1" name="Google Shape;131;p12">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2" name="Shape 132"/>
        <p:cNvGrpSpPr/>
        <p:nvPr/>
      </p:nvGrpSpPr>
      <p:grpSpPr>
        <a:xfrm>
          <a:off x="0" y="0"/>
          <a:ext cx="0" cy="0"/>
          <a:chOff x="0" y="0"/>
          <a:chExt cx="0" cy="0"/>
        </a:xfrm>
      </p:grpSpPr>
      <p:sp>
        <p:nvSpPr>
          <p:cNvPr id="133" name="Google Shape;133;p13"/>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34" name="Google Shape;134;p1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35" name="Google Shape;135;p13">
            <a:hlinkClick action="ppaction://hlinksldjump" r:id="rId2"/>
          </p:cNvPr>
          <p:cNvSpPr/>
          <p:nvPr/>
        </p:nvSpPr>
        <p:spPr>
          <a:xfrm>
            <a:off x="8280450" y="0"/>
            <a:ext cx="863400" cy="454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6" name="Google Shape;136;p13">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7" name="Google Shape;137;p13">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8" name="Google Shape;138;p13">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139" name="Shape 139"/>
        <p:cNvGrpSpPr/>
        <p:nvPr/>
      </p:nvGrpSpPr>
      <p:grpSpPr>
        <a:xfrm>
          <a:off x="0" y="0"/>
          <a:ext cx="0" cy="0"/>
          <a:chOff x="0" y="0"/>
          <a:chExt cx="0" cy="0"/>
        </a:xfrm>
      </p:grpSpPr>
      <p:grpSp>
        <p:nvGrpSpPr>
          <p:cNvPr id="140" name="Google Shape;140;p14"/>
          <p:cNvGrpSpPr/>
          <p:nvPr/>
        </p:nvGrpSpPr>
        <p:grpSpPr>
          <a:xfrm>
            <a:off x="830392" y="4169130"/>
            <a:ext cx="745763" cy="45826"/>
            <a:chOff x="4580561" y="2589004"/>
            <a:chExt cx="1064464" cy="25200"/>
          </a:xfrm>
        </p:grpSpPr>
        <p:sp>
          <p:nvSpPr>
            <p:cNvPr id="141" name="Google Shape;141;p1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3" name="Google Shape;143;p14"/>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144" name="Google Shape;144;p14"/>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1600"/>
              </a:spcBef>
              <a:spcAft>
                <a:spcPts val="0"/>
              </a:spcAft>
              <a:buClr>
                <a:schemeClr val="lt1"/>
              </a:buClr>
              <a:buSzPts val="1100"/>
              <a:buChar char="○"/>
              <a:defRPr>
                <a:solidFill>
                  <a:schemeClr val="lt1"/>
                </a:solidFill>
              </a:defRPr>
            </a:lvl2pPr>
            <a:lvl3pPr indent="-298450" lvl="2" marL="1371600">
              <a:spcBef>
                <a:spcPts val="1600"/>
              </a:spcBef>
              <a:spcAft>
                <a:spcPts val="0"/>
              </a:spcAft>
              <a:buClr>
                <a:schemeClr val="lt1"/>
              </a:buClr>
              <a:buSzPts val="1100"/>
              <a:buChar char="■"/>
              <a:defRPr>
                <a:solidFill>
                  <a:schemeClr val="lt1"/>
                </a:solidFill>
              </a:defRPr>
            </a:lvl3pPr>
            <a:lvl4pPr indent="-298450" lvl="3" marL="1828800">
              <a:spcBef>
                <a:spcPts val="1600"/>
              </a:spcBef>
              <a:spcAft>
                <a:spcPts val="0"/>
              </a:spcAft>
              <a:buClr>
                <a:schemeClr val="lt1"/>
              </a:buClr>
              <a:buSzPts val="1100"/>
              <a:buChar char="●"/>
              <a:defRPr>
                <a:solidFill>
                  <a:schemeClr val="lt1"/>
                </a:solidFill>
              </a:defRPr>
            </a:lvl4pPr>
            <a:lvl5pPr indent="-298450" lvl="4" marL="2286000">
              <a:spcBef>
                <a:spcPts val="1600"/>
              </a:spcBef>
              <a:spcAft>
                <a:spcPts val="0"/>
              </a:spcAft>
              <a:buClr>
                <a:schemeClr val="lt1"/>
              </a:buClr>
              <a:buSzPts val="1100"/>
              <a:buChar char="○"/>
              <a:defRPr>
                <a:solidFill>
                  <a:schemeClr val="lt1"/>
                </a:solidFill>
              </a:defRPr>
            </a:lvl5pPr>
            <a:lvl6pPr indent="-298450" lvl="5" marL="2743200">
              <a:spcBef>
                <a:spcPts val="1600"/>
              </a:spcBef>
              <a:spcAft>
                <a:spcPts val="0"/>
              </a:spcAft>
              <a:buClr>
                <a:schemeClr val="lt1"/>
              </a:buClr>
              <a:buSzPts val="1100"/>
              <a:buChar char="■"/>
              <a:defRPr>
                <a:solidFill>
                  <a:schemeClr val="lt1"/>
                </a:solidFill>
              </a:defRPr>
            </a:lvl6pPr>
            <a:lvl7pPr indent="-298450" lvl="6" marL="3200400">
              <a:spcBef>
                <a:spcPts val="1600"/>
              </a:spcBef>
              <a:spcAft>
                <a:spcPts val="0"/>
              </a:spcAft>
              <a:buClr>
                <a:schemeClr val="lt1"/>
              </a:buClr>
              <a:buSzPts val="1100"/>
              <a:buChar char="●"/>
              <a:defRPr>
                <a:solidFill>
                  <a:schemeClr val="lt1"/>
                </a:solidFill>
              </a:defRPr>
            </a:lvl7pPr>
            <a:lvl8pPr indent="-298450" lvl="7" marL="3657600">
              <a:spcBef>
                <a:spcPts val="1600"/>
              </a:spcBef>
              <a:spcAft>
                <a:spcPts val="0"/>
              </a:spcAft>
              <a:buClr>
                <a:schemeClr val="lt1"/>
              </a:buClr>
              <a:buSzPts val="1100"/>
              <a:buChar char="○"/>
              <a:defRPr>
                <a:solidFill>
                  <a:schemeClr val="lt1"/>
                </a:solidFill>
              </a:defRPr>
            </a:lvl8pPr>
            <a:lvl9pPr indent="-298450" lvl="8" marL="4114800">
              <a:spcBef>
                <a:spcPts val="1600"/>
              </a:spcBef>
              <a:spcAft>
                <a:spcPts val="1600"/>
              </a:spcAft>
              <a:buClr>
                <a:schemeClr val="lt1"/>
              </a:buClr>
              <a:buSzPts val="1100"/>
              <a:buChar char="■"/>
              <a:defRPr>
                <a:solidFill>
                  <a:schemeClr val="lt1"/>
                </a:solidFill>
              </a:defRPr>
            </a:lvl9pPr>
          </a:lstStyle>
          <a:p/>
        </p:txBody>
      </p:sp>
      <p:sp>
        <p:nvSpPr>
          <p:cNvPr id="145" name="Google Shape;145;p1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146" name="Google Shape;146;p14">
            <a:hlinkClick action="ppaction://hlinksldjump" r:id="rId2"/>
          </p:cNvPr>
          <p:cNvSpPr/>
          <p:nvPr/>
        </p:nvSpPr>
        <p:spPr>
          <a:xfrm>
            <a:off x="8280450" y="0"/>
            <a:ext cx="863400" cy="454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7" name="Google Shape;147;p14">
            <a:hlinkClick action="ppaction://hlinksldjump" r:id="rId3"/>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48" name="Google Shape;148;p14">
            <a:hlinkClick action="ppaction://hlinksldjump" r:id="rId4"/>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49" name="Google Shape;149;p14">
            <a:hlinkClick action="ppaction://hlinksldjump" r:id="rId5"/>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0" name="Shape 150"/>
        <p:cNvGrpSpPr/>
        <p:nvPr/>
      </p:nvGrpSpPr>
      <p:grpSpPr>
        <a:xfrm>
          <a:off x="0" y="0"/>
          <a:ext cx="0" cy="0"/>
          <a:chOff x="0" y="0"/>
          <a:chExt cx="0" cy="0"/>
        </a:xfrm>
      </p:grpSpPr>
      <p:sp>
        <p:nvSpPr>
          <p:cNvPr id="151" name="Google Shape;151;p1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52" name="Google Shape;152;p15">
            <a:hlinkClick action="ppaction://hlinksldjump" r:id="rId2"/>
          </p:cNvPr>
          <p:cNvSpPr/>
          <p:nvPr/>
        </p:nvSpPr>
        <p:spPr>
          <a:xfrm>
            <a:off x="8280450" y="0"/>
            <a:ext cx="863400" cy="454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3" name="Google Shape;153;p15">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54" name="Google Shape;154;p15">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55" name="Google Shape;155;p15">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bg>
      <p:bgPr>
        <a:solidFill>
          <a:schemeClr val="dk1"/>
        </a:solidFill>
      </p:bgPr>
    </p:bg>
    <p:spTree>
      <p:nvGrpSpPr>
        <p:cNvPr id="156" name="Shape 156"/>
        <p:cNvGrpSpPr/>
        <p:nvPr/>
      </p:nvGrpSpPr>
      <p:grpSpPr>
        <a:xfrm>
          <a:off x="0" y="0"/>
          <a:ext cx="0" cy="0"/>
          <a:chOff x="0" y="0"/>
          <a:chExt cx="0" cy="0"/>
        </a:xfrm>
      </p:grpSpPr>
      <p:sp>
        <p:nvSpPr>
          <p:cNvPr id="157" name="Google Shape;157;p16"/>
          <p:cNvSpPr txBox="1"/>
          <p:nvPr>
            <p:ph type="title"/>
          </p:nvPr>
        </p:nvSpPr>
        <p:spPr>
          <a:xfrm>
            <a:off x="1308150" y="1318650"/>
            <a:ext cx="7110000" cy="5352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2600"/>
              <a:buNone/>
              <a:defRPr sz="2600">
                <a:solidFill>
                  <a:srgbClr val="FFFFFF"/>
                </a:solidFill>
              </a:defRPr>
            </a:lvl1pPr>
            <a:lvl2pPr lvl="1" rtl="0">
              <a:spcBef>
                <a:spcPts val="0"/>
              </a:spcBef>
              <a:spcAft>
                <a:spcPts val="0"/>
              </a:spcAft>
              <a:buClr>
                <a:srgbClr val="FFFFFF"/>
              </a:buClr>
              <a:buSzPts val="2600"/>
              <a:buNone/>
              <a:defRPr sz="2600">
                <a:solidFill>
                  <a:srgbClr val="FFFFFF"/>
                </a:solidFill>
              </a:defRPr>
            </a:lvl2pPr>
            <a:lvl3pPr lvl="2" rtl="0">
              <a:spcBef>
                <a:spcPts val="0"/>
              </a:spcBef>
              <a:spcAft>
                <a:spcPts val="0"/>
              </a:spcAft>
              <a:buClr>
                <a:srgbClr val="FFFFFF"/>
              </a:buClr>
              <a:buSzPts val="2600"/>
              <a:buNone/>
              <a:defRPr sz="2600">
                <a:solidFill>
                  <a:srgbClr val="FFFFFF"/>
                </a:solidFill>
              </a:defRPr>
            </a:lvl3pPr>
            <a:lvl4pPr lvl="3" rtl="0">
              <a:spcBef>
                <a:spcPts val="0"/>
              </a:spcBef>
              <a:spcAft>
                <a:spcPts val="0"/>
              </a:spcAft>
              <a:buClr>
                <a:srgbClr val="FFFFFF"/>
              </a:buClr>
              <a:buSzPts val="2600"/>
              <a:buNone/>
              <a:defRPr sz="2600">
                <a:solidFill>
                  <a:srgbClr val="FFFFFF"/>
                </a:solidFill>
              </a:defRPr>
            </a:lvl4pPr>
            <a:lvl5pPr lvl="4" rtl="0">
              <a:spcBef>
                <a:spcPts val="0"/>
              </a:spcBef>
              <a:spcAft>
                <a:spcPts val="0"/>
              </a:spcAft>
              <a:buClr>
                <a:srgbClr val="FFFFFF"/>
              </a:buClr>
              <a:buSzPts val="2600"/>
              <a:buNone/>
              <a:defRPr sz="2600">
                <a:solidFill>
                  <a:srgbClr val="FFFFFF"/>
                </a:solidFill>
              </a:defRPr>
            </a:lvl5pPr>
            <a:lvl6pPr lvl="5" rtl="0">
              <a:spcBef>
                <a:spcPts val="0"/>
              </a:spcBef>
              <a:spcAft>
                <a:spcPts val="0"/>
              </a:spcAft>
              <a:buClr>
                <a:srgbClr val="FFFFFF"/>
              </a:buClr>
              <a:buSzPts val="2600"/>
              <a:buNone/>
              <a:defRPr sz="2600">
                <a:solidFill>
                  <a:srgbClr val="FFFFFF"/>
                </a:solidFill>
              </a:defRPr>
            </a:lvl6pPr>
            <a:lvl7pPr lvl="6" rtl="0">
              <a:spcBef>
                <a:spcPts val="0"/>
              </a:spcBef>
              <a:spcAft>
                <a:spcPts val="0"/>
              </a:spcAft>
              <a:buClr>
                <a:srgbClr val="FFFFFF"/>
              </a:buClr>
              <a:buSzPts val="2600"/>
              <a:buNone/>
              <a:defRPr sz="2600">
                <a:solidFill>
                  <a:srgbClr val="FFFFFF"/>
                </a:solidFill>
              </a:defRPr>
            </a:lvl7pPr>
            <a:lvl8pPr lvl="7" rtl="0">
              <a:spcBef>
                <a:spcPts val="0"/>
              </a:spcBef>
              <a:spcAft>
                <a:spcPts val="0"/>
              </a:spcAft>
              <a:buClr>
                <a:srgbClr val="FFFFFF"/>
              </a:buClr>
              <a:buSzPts val="2600"/>
              <a:buNone/>
              <a:defRPr sz="2600">
                <a:solidFill>
                  <a:srgbClr val="FFFFFF"/>
                </a:solidFill>
              </a:defRPr>
            </a:lvl8pPr>
            <a:lvl9pPr lvl="8" rtl="0">
              <a:spcBef>
                <a:spcPts val="0"/>
              </a:spcBef>
              <a:spcAft>
                <a:spcPts val="0"/>
              </a:spcAft>
              <a:buClr>
                <a:srgbClr val="FFFFFF"/>
              </a:buClr>
              <a:buSzPts val="2600"/>
              <a:buNone/>
              <a:defRPr sz="2600">
                <a:solidFill>
                  <a:srgbClr val="FFFFFF"/>
                </a:solidFill>
              </a:defRPr>
            </a:lvl9pPr>
          </a:lstStyle>
          <a:p/>
        </p:txBody>
      </p:sp>
      <p:sp>
        <p:nvSpPr>
          <p:cNvPr id="158" name="Google Shape;158;p1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159" name="Google Shape;159;p16"/>
          <p:cNvSpPr txBox="1"/>
          <p:nvPr/>
        </p:nvSpPr>
        <p:spPr>
          <a:xfrm>
            <a:off x="226550" y="78500"/>
            <a:ext cx="9981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solidFill>
                  <a:srgbClr val="FFFFFF"/>
                </a:solidFill>
                <a:latin typeface="Raleway"/>
                <a:ea typeface="Raleway"/>
                <a:cs typeface="Raleway"/>
                <a:sym typeface="Raleway"/>
              </a:rPr>
              <a:t>Confidential</a:t>
            </a:r>
            <a:endParaRPr b="1" sz="600">
              <a:solidFill>
                <a:srgbClr val="FFFFFF"/>
              </a:solidFill>
              <a:latin typeface="Raleway"/>
              <a:ea typeface="Raleway"/>
              <a:cs typeface="Raleway"/>
              <a:sym typeface="Raleway"/>
            </a:endParaRPr>
          </a:p>
        </p:txBody>
      </p:sp>
      <p:sp>
        <p:nvSpPr>
          <p:cNvPr id="160" name="Google Shape;160;p16"/>
          <p:cNvSpPr txBox="1"/>
          <p:nvPr/>
        </p:nvSpPr>
        <p:spPr>
          <a:xfrm>
            <a:off x="1296767" y="78500"/>
            <a:ext cx="21006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solidFill>
                  <a:srgbClr val="FFFFFF"/>
                </a:solidFill>
                <a:latin typeface="Raleway"/>
                <a:ea typeface="Raleway"/>
                <a:cs typeface="Raleway"/>
                <a:sym typeface="Raleway"/>
              </a:rPr>
              <a:t>Customized for </a:t>
            </a:r>
            <a:r>
              <a:rPr b="1" lang="en-GB" sz="600">
                <a:solidFill>
                  <a:srgbClr val="FFFFFF"/>
                </a:solidFill>
                <a:latin typeface="Raleway"/>
                <a:ea typeface="Raleway"/>
                <a:cs typeface="Raleway"/>
                <a:sym typeface="Raleway"/>
              </a:rPr>
              <a:t>Lorem Ipsum LLC</a:t>
            </a:r>
            <a:endParaRPr sz="600">
              <a:solidFill>
                <a:srgbClr val="FFFFFF"/>
              </a:solidFill>
              <a:latin typeface="Raleway"/>
              <a:ea typeface="Raleway"/>
              <a:cs typeface="Raleway"/>
              <a:sym typeface="Raleway"/>
            </a:endParaRPr>
          </a:p>
        </p:txBody>
      </p:sp>
      <p:sp>
        <p:nvSpPr>
          <p:cNvPr id="161" name="Google Shape;161;p16"/>
          <p:cNvSpPr txBox="1"/>
          <p:nvPr/>
        </p:nvSpPr>
        <p:spPr>
          <a:xfrm>
            <a:off x="8213935" y="78500"/>
            <a:ext cx="705900" cy="321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GB" sz="600">
                <a:solidFill>
                  <a:srgbClr val="FFFFFF"/>
                </a:solidFill>
                <a:latin typeface="Raleway"/>
                <a:ea typeface="Raleway"/>
                <a:cs typeface="Raleway"/>
                <a:sym typeface="Raleway"/>
              </a:rPr>
              <a:t>Version 1.0</a:t>
            </a:r>
            <a:endParaRPr b="1" sz="600">
              <a:solidFill>
                <a:srgbClr val="FFFFFF"/>
              </a:solidFill>
              <a:latin typeface="Raleway"/>
              <a:ea typeface="Raleway"/>
              <a:cs typeface="Raleway"/>
              <a:sym typeface="Raleway"/>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_alt1">
  <p:cSld name="SECTION_HEADER_2">
    <p:bg>
      <p:bgPr>
        <a:solidFill>
          <a:srgbClr val="434343"/>
        </a:solidFill>
      </p:bgPr>
    </p:bg>
    <p:spTree>
      <p:nvGrpSpPr>
        <p:cNvPr id="162" name="Shape 162"/>
        <p:cNvGrpSpPr/>
        <p:nvPr/>
      </p:nvGrpSpPr>
      <p:grpSpPr>
        <a:xfrm>
          <a:off x="0" y="0"/>
          <a:ext cx="0" cy="0"/>
          <a:chOff x="0" y="0"/>
          <a:chExt cx="0" cy="0"/>
        </a:xfrm>
      </p:grpSpPr>
      <p:grpSp>
        <p:nvGrpSpPr>
          <p:cNvPr id="163" name="Google Shape;163;p17"/>
          <p:cNvGrpSpPr/>
          <p:nvPr/>
        </p:nvGrpSpPr>
        <p:grpSpPr>
          <a:xfrm>
            <a:off x="830392" y="1191256"/>
            <a:ext cx="745763" cy="45826"/>
            <a:chOff x="4580561" y="2589004"/>
            <a:chExt cx="1064464" cy="25200"/>
          </a:xfrm>
        </p:grpSpPr>
        <p:sp>
          <p:nvSpPr>
            <p:cNvPr id="164" name="Google Shape;164;p1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6" name="Google Shape;166;p17"/>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67" name="Google Shape;167;p1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168" name="Google Shape;168;p17">
            <a:hlinkClick action="ppaction://hlinksldjump" r:id="rId2"/>
          </p:cNvPr>
          <p:cNvSpPr/>
          <p:nvPr/>
        </p:nvSpPr>
        <p:spPr>
          <a:xfrm>
            <a:off x="8280450" y="0"/>
            <a:ext cx="863400" cy="454200"/>
          </a:xfrm>
          <a:prstGeom prst="rect">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9" name="Google Shape;169;p17">
            <a:hlinkClick action="ppaction://hlinksldjump" r:id="rId3"/>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70" name="Google Shape;170;p17">
            <a:hlinkClick action="ppaction://hlinksldjump" r:id="rId4"/>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71" name="Google Shape;171;p17">
            <a:hlinkClick action="ppaction://hlinksldjump" r:id="rId5"/>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_alt1">
  <p:cSld name="TITLE_1">
    <p:bg>
      <p:bgPr>
        <a:solidFill>
          <a:schemeClr val="lt2"/>
        </a:solidFill>
      </p:bgPr>
    </p:bg>
    <p:spTree>
      <p:nvGrpSpPr>
        <p:cNvPr id="21" name="Shape 21"/>
        <p:cNvGrpSpPr/>
        <p:nvPr/>
      </p:nvGrpSpPr>
      <p:grpSpPr>
        <a:xfrm>
          <a:off x="0" y="0"/>
          <a:ext cx="0" cy="0"/>
          <a:chOff x="0" y="0"/>
          <a:chExt cx="0" cy="0"/>
        </a:xfrm>
      </p:grpSpPr>
      <p:pic>
        <p:nvPicPr>
          <p:cNvPr descr="shutterstock_429987889_edited.jpg" id="22" name="Google Shape;22;p3"/>
          <p:cNvPicPr preferRelativeResize="0"/>
          <p:nvPr/>
        </p:nvPicPr>
        <p:blipFill rotWithShape="1">
          <a:blip r:embed="rId2">
            <a:alphaModFix/>
          </a:blip>
          <a:srcRect b="23591" l="0" r="0" t="21799"/>
          <a:stretch/>
        </p:blipFill>
        <p:spPr>
          <a:xfrm>
            <a:off x="0" y="487825"/>
            <a:ext cx="9144000" cy="4655676"/>
          </a:xfrm>
          <a:prstGeom prst="rect">
            <a:avLst/>
          </a:prstGeom>
          <a:noFill/>
          <a:ln>
            <a:noFill/>
          </a:ln>
        </p:spPr>
      </p:pic>
      <p:sp>
        <p:nvSpPr>
          <p:cNvPr id="23" name="Google Shape;23;p3"/>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 name="Google Shape;24;p3"/>
          <p:cNvGrpSpPr/>
          <p:nvPr/>
        </p:nvGrpSpPr>
        <p:grpSpPr>
          <a:xfrm>
            <a:off x="830392" y="1191256"/>
            <a:ext cx="745763" cy="45826"/>
            <a:chOff x="4580561" y="2589004"/>
            <a:chExt cx="1064464" cy="25200"/>
          </a:xfrm>
        </p:grpSpPr>
        <p:sp>
          <p:nvSpPr>
            <p:cNvPr id="25" name="Google Shape;25;p3"/>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 name="Google Shape;27;p3"/>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4200"/>
              <a:buNone/>
              <a:defRPr sz="4200">
                <a:solidFill>
                  <a:schemeClr val="dk2"/>
                </a:solidFill>
              </a:defRPr>
            </a:lvl1pPr>
            <a:lvl2pPr lvl="1" rtl="0">
              <a:spcBef>
                <a:spcPts val="0"/>
              </a:spcBef>
              <a:spcAft>
                <a:spcPts val="0"/>
              </a:spcAft>
              <a:buClr>
                <a:schemeClr val="dk2"/>
              </a:buClr>
              <a:buSzPts val="4200"/>
              <a:buNone/>
              <a:defRPr sz="4200">
                <a:solidFill>
                  <a:schemeClr val="dk2"/>
                </a:solidFill>
              </a:defRPr>
            </a:lvl2pPr>
            <a:lvl3pPr lvl="2" rtl="0">
              <a:spcBef>
                <a:spcPts val="0"/>
              </a:spcBef>
              <a:spcAft>
                <a:spcPts val="0"/>
              </a:spcAft>
              <a:buClr>
                <a:schemeClr val="dk2"/>
              </a:buClr>
              <a:buSzPts val="4200"/>
              <a:buNone/>
              <a:defRPr sz="4200">
                <a:solidFill>
                  <a:schemeClr val="dk2"/>
                </a:solidFill>
              </a:defRPr>
            </a:lvl3pPr>
            <a:lvl4pPr lvl="3" rtl="0">
              <a:spcBef>
                <a:spcPts val="0"/>
              </a:spcBef>
              <a:spcAft>
                <a:spcPts val="0"/>
              </a:spcAft>
              <a:buClr>
                <a:schemeClr val="dk2"/>
              </a:buClr>
              <a:buSzPts val="4200"/>
              <a:buNone/>
              <a:defRPr sz="4200">
                <a:solidFill>
                  <a:schemeClr val="dk2"/>
                </a:solidFill>
              </a:defRPr>
            </a:lvl4pPr>
            <a:lvl5pPr lvl="4" rtl="0">
              <a:spcBef>
                <a:spcPts val="0"/>
              </a:spcBef>
              <a:spcAft>
                <a:spcPts val="0"/>
              </a:spcAft>
              <a:buClr>
                <a:schemeClr val="dk2"/>
              </a:buClr>
              <a:buSzPts val="4200"/>
              <a:buNone/>
              <a:defRPr sz="4200">
                <a:solidFill>
                  <a:schemeClr val="dk2"/>
                </a:solidFill>
              </a:defRPr>
            </a:lvl5pPr>
            <a:lvl6pPr lvl="5" rtl="0">
              <a:spcBef>
                <a:spcPts val="0"/>
              </a:spcBef>
              <a:spcAft>
                <a:spcPts val="0"/>
              </a:spcAft>
              <a:buClr>
                <a:schemeClr val="dk2"/>
              </a:buClr>
              <a:buSzPts val="4200"/>
              <a:buNone/>
              <a:defRPr sz="4200">
                <a:solidFill>
                  <a:schemeClr val="dk2"/>
                </a:solidFill>
              </a:defRPr>
            </a:lvl6pPr>
            <a:lvl7pPr lvl="6" rtl="0">
              <a:spcBef>
                <a:spcPts val="0"/>
              </a:spcBef>
              <a:spcAft>
                <a:spcPts val="0"/>
              </a:spcAft>
              <a:buClr>
                <a:schemeClr val="dk2"/>
              </a:buClr>
              <a:buSzPts val="4200"/>
              <a:buNone/>
              <a:defRPr sz="4200">
                <a:solidFill>
                  <a:schemeClr val="dk2"/>
                </a:solidFill>
              </a:defRPr>
            </a:lvl7pPr>
            <a:lvl8pPr lvl="7" rtl="0">
              <a:spcBef>
                <a:spcPts val="0"/>
              </a:spcBef>
              <a:spcAft>
                <a:spcPts val="0"/>
              </a:spcAft>
              <a:buClr>
                <a:schemeClr val="dk2"/>
              </a:buClr>
              <a:buSzPts val="4200"/>
              <a:buNone/>
              <a:defRPr sz="4200">
                <a:solidFill>
                  <a:schemeClr val="dk2"/>
                </a:solidFill>
              </a:defRPr>
            </a:lvl8pPr>
            <a:lvl9pPr lvl="8" rtl="0">
              <a:spcBef>
                <a:spcPts val="0"/>
              </a:spcBef>
              <a:spcAft>
                <a:spcPts val="0"/>
              </a:spcAft>
              <a:buClr>
                <a:schemeClr val="dk2"/>
              </a:buClr>
              <a:buSzPts val="4200"/>
              <a:buNone/>
              <a:defRPr sz="4200">
                <a:solidFill>
                  <a:schemeClr val="dk2"/>
                </a:solidFill>
              </a:defRPr>
            </a:lvl9pPr>
          </a:lstStyle>
          <a:p/>
        </p:txBody>
      </p:sp>
      <p:sp>
        <p:nvSpPr>
          <p:cNvPr id="28" name="Google Shape;28;p3"/>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29" name="Google Shape;29;p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30" name="Google Shape;30;p3">
            <a:hlinkClick action="ppaction://hlinksldjump" r:id="rId3"/>
          </p:cNvPr>
          <p:cNvSpPr/>
          <p:nvPr/>
        </p:nvSpPr>
        <p:spPr>
          <a:xfrm>
            <a:off x="8280450" y="0"/>
            <a:ext cx="863400" cy="454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1" name="Google Shape;31;p3">
            <a:hlinkClick action="ppaction://hlinksldjump" r:id="rId4"/>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32" name="Google Shape;32;p3">
            <a:hlinkClick action="ppaction://hlinksldjump" r:id="rId5"/>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33" name="Google Shape;33;p3">
            <a:hlinkClick action="ppaction://hlinksldjump" r:id="rId6"/>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34" name="Shape 34"/>
        <p:cNvGrpSpPr/>
        <p:nvPr/>
      </p:nvGrpSpPr>
      <p:grpSpPr>
        <a:xfrm>
          <a:off x="0" y="0"/>
          <a:ext cx="0" cy="0"/>
          <a:chOff x="0" y="0"/>
          <a:chExt cx="0" cy="0"/>
        </a:xfrm>
      </p:grpSpPr>
      <p:grpSp>
        <p:nvGrpSpPr>
          <p:cNvPr id="35" name="Google Shape;35;p4"/>
          <p:cNvGrpSpPr/>
          <p:nvPr/>
        </p:nvGrpSpPr>
        <p:grpSpPr>
          <a:xfrm>
            <a:off x="830392" y="1191256"/>
            <a:ext cx="745763" cy="45826"/>
            <a:chOff x="4580561" y="2589004"/>
            <a:chExt cx="1064464" cy="25200"/>
          </a:xfrm>
        </p:grpSpPr>
        <p:sp>
          <p:nvSpPr>
            <p:cNvPr id="36" name="Google Shape;36;p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 name="Google Shape;38;p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39" name="Google Shape;39;p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40" name="Google Shape;40;p4">
            <a:hlinkClick action="ppaction://hlinksldjump" r:id="rId2"/>
          </p:cNvPr>
          <p:cNvSpPr/>
          <p:nvPr/>
        </p:nvSpPr>
        <p:spPr>
          <a:xfrm>
            <a:off x="8280450" y="0"/>
            <a:ext cx="863400" cy="454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 name="Google Shape;41;p4">
            <a:hlinkClick action="ppaction://hlinksldjump" r:id="rId3"/>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42" name="Google Shape;42;p4">
            <a:hlinkClick action="ppaction://hlinksldjump" r:id="rId4"/>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43" name="Google Shape;43;p4">
            <a:hlinkClick action="ppaction://hlinksldjump" r:id="rId5"/>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4" name="Shape 44"/>
        <p:cNvGrpSpPr/>
        <p:nvPr/>
      </p:nvGrpSpPr>
      <p:grpSpPr>
        <a:xfrm>
          <a:off x="0" y="0"/>
          <a:ext cx="0" cy="0"/>
          <a:chOff x="0" y="0"/>
          <a:chExt cx="0" cy="0"/>
        </a:xfrm>
      </p:grpSpPr>
      <p:sp>
        <p:nvSpPr>
          <p:cNvPr id="45" name="Google Shape;45;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 name="Google Shape;46;p5"/>
          <p:cNvGrpSpPr/>
          <p:nvPr/>
        </p:nvGrpSpPr>
        <p:grpSpPr>
          <a:xfrm>
            <a:off x="830392" y="1191256"/>
            <a:ext cx="745763" cy="45826"/>
            <a:chOff x="4580561" y="2589004"/>
            <a:chExt cx="1064464" cy="25200"/>
          </a:xfrm>
        </p:grpSpPr>
        <p:sp>
          <p:nvSpPr>
            <p:cNvPr id="47" name="Google Shape;47;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 name="Google Shape;49;p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50" name="Google Shape;50;p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1" name="Google Shape;51;p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52" name="Google Shape;52;p5">
            <a:hlinkClick action="ppaction://hlinksldjump" r:id="rId2"/>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3" name="Google Shape;53;p5">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54" name="Google Shape;54;p5">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55" name="Google Shape;55;p5">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only">
  <p:cSld name="TITLE_AND_BODY_1">
    <p:spTree>
      <p:nvGrpSpPr>
        <p:cNvPr id="56" name="Shape 56"/>
        <p:cNvGrpSpPr/>
        <p:nvPr/>
      </p:nvGrpSpPr>
      <p:grpSpPr>
        <a:xfrm>
          <a:off x="0" y="0"/>
          <a:ext cx="0" cy="0"/>
          <a:chOff x="0" y="0"/>
          <a:chExt cx="0" cy="0"/>
        </a:xfrm>
      </p:grpSpPr>
      <p:sp>
        <p:nvSpPr>
          <p:cNvPr id="57" name="Google Shape;57;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59" name="Google Shape;59;p6">
            <a:hlinkClick action="ppaction://hlinksldjump" r:id="rId2"/>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0" name="Google Shape;60;p6">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61" name="Google Shape;61;p6">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62" name="Google Shape;62;p6">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
        <p:nvSpPr>
          <p:cNvPr id="63" name="Google Shape;63;p6"/>
          <p:cNvSpPr txBox="1"/>
          <p:nvPr>
            <p:ph idx="1" type="body"/>
          </p:nvPr>
        </p:nvSpPr>
        <p:spPr>
          <a:xfrm>
            <a:off x="729450" y="1068650"/>
            <a:ext cx="7688700" cy="10344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_alt2">
  <p:cSld name="TITLE_AND_BODY_1_1">
    <p:spTree>
      <p:nvGrpSpPr>
        <p:cNvPr id="64" name="Shape 64"/>
        <p:cNvGrpSpPr/>
        <p:nvPr/>
      </p:nvGrpSpPr>
      <p:grpSpPr>
        <a:xfrm>
          <a:off x="0" y="0"/>
          <a:ext cx="0" cy="0"/>
          <a:chOff x="0" y="0"/>
          <a:chExt cx="0" cy="0"/>
        </a:xfrm>
      </p:grpSpPr>
      <p:pic>
        <p:nvPicPr>
          <p:cNvPr descr="shutterstock_31891705.jpg" id="65" name="Google Shape;65;p7"/>
          <p:cNvPicPr preferRelativeResize="0"/>
          <p:nvPr/>
        </p:nvPicPr>
        <p:blipFill rotWithShape="1">
          <a:blip r:embed="rId2">
            <a:alphaModFix/>
          </a:blip>
          <a:srcRect b="11971" l="0" r="0" t="11971"/>
          <a:stretch/>
        </p:blipFill>
        <p:spPr>
          <a:xfrm>
            <a:off x="0" y="487825"/>
            <a:ext cx="9143999" cy="4655673"/>
          </a:xfrm>
          <a:prstGeom prst="rect">
            <a:avLst/>
          </a:prstGeom>
          <a:noFill/>
          <a:ln>
            <a:noFill/>
          </a:ln>
        </p:spPr>
      </p:pic>
      <p:sp>
        <p:nvSpPr>
          <p:cNvPr id="66" name="Google Shape;66;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r">
              <a:spcBef>
                <a:spcPts val="0"/>
              </a:spcBef>
              <a:spcAft>
                <a:spcPts val="0"/>
              </a:spcAft>
              <a:buNone/>
            </a:pPr>
            <a:fld id="{00000000-1234-1234-1234-123412341234}" type="slidenum">
              <a:rPr lang="en-GB"/>
              <a:t>‹#›</a:t>
            </a:fld>
            <a:endParaRPr/>
          </a:p>
        </p:txBody>
      </p:sp>
      <p:sp>
        <p:nvSpPr>
          <p:cNvPr id="68" name="Google Shape;68;p7">
            <a:hlinkClick action="ppaction://hlinksldjump" r:id="rId3"/>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9" name="Google Shape;69;p7">
            <a:hlinkClick action="ppaction://hlinksldjump" r:id="rId4"/>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70" name="Google Shape;70;p7">
            <a:hlinkClick action="ppaction://hlinksldjump" r:id="rId5"/>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71" name="Google Shape;71;p7">
            <a:hlinkClick action="ppaction://hlinksldjump" r:id="rId6"/>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
        <p:nvSpPr>
          <p:cNvPr id="72" name="Google Shape;72;p7"/>
          <p:cNvSpPr txBox="1"/>
          <p:nvPr>
            <p:ph type="title"/>
          </p:nvPr>
        </p:nvSpPr>
        <p:spPr>
          <a:xfrm>
            <a:off x="729450" y="2056375"/>
            <a:ext cx="58875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3" name="Shape 73"/>
        <p:cNvGrpSpPr/>
        <p:nvPr/>
      </p:nvGrpSpPr>
      <p:grpSpPr>
        <a:xfrm>
          <a:off x="0" y="0"/>
          <a:ext cx="0" cy="0"/>
          <a:chOff x="0" y="0"/>
          <a:chExt cx="0" cy="0"/>
        </a:xfrm>
      </p:grpSpPr>
      <p:sp>
        <p:nvSpPr>
          <p:cNvPr id="74" name="Google Shape;74;p8"/>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 name="Google Shape;75;p8"/>
          <p:cNvGrpSpPr/>
          <p:nvPr/>
        </p:nvGrpSpPr>
        <p:grpSpPr>
          <a:xfrm>
            <a:off x="830392" y="1191256"/>
            <a:ext cx="745763" cy="45826"/>
            <a:chOff x="4580561" y="2589004"/>
            <a:chExt cx="1064464" cy="25200"/>
          </a:xfrm>
        </p:grpSpPr>
        <p:sp>
          <p:nvSpPr>
            <p:cNvPr id="76" name="Google Shape;76;p8"/>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 name="Google Shape;78;p8"/>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79" name="Google Shape;79;p8"/>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80" name="Google Shape;80;p8"/>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81" name="Google Shape;81;p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82" name="Google Shape;82;p8">
            <a:hlinkClick action="ppaction://hlinksldjump" r:id="rId2"/>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3" name="Google Shape;83;p8">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84" name="Google Shape;84;p8">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85" name="Google Shape;85;p8">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6" name="Shape 86"/>
        <p:cNvGrpSpPr/>
        <p:nvPr/>
      </p:nvGrpSpPr>
      <p:grpSpPr>
        <a:xfrm>
          <a:off x="0" y="0"/>
          <a:ext cx="0" cy="0"/>
          <a:chOff x="0" y="0"/>
          <a:chExt cx="0" cy="0"/>
        </a:xfrm>
      </p:grpSpPr>
      <p:sp>
        <p:nvSpPr>
          <p:cNvPr id="87" name="Google Shape;87;p9"/>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 name="Google Shape;88;p9"/>
          <p:cNvGrpSpPr/>
          <p:nvPr/>
        </p:nvGrpSpPr>
        <p:grpSpPr>
          <a:xfrm>
            <a:off x="830392" y="1191256"/>
            <a:ext cx="745763" cy="45826"/>
            <a:chOff x="4580561" y="2589004"/>
            <a:chExt cx="1064464" cy="25200"/>
          </a:xfrm>
        </p:grpSpPr>
        <p:sp>
          <p:nvSpPr>
            <p:cNvPr id="89" name="Google Shape;89;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 name="Google Shape;91;p9"/>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92" name="Google Shape;92;p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93" name="Google Shape;93;p9">
            <a:hlinkClick action="ppaction://hlinksldjump" r:id="rId2"/>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4" name="Google Shape;94;p9">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95" name="Google Shape;95;p9">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96" name="Google Shape;96;p9">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97" name="Shape 97"/>
        <p:cNvGrpSpPr/>
        <p:nvPr/>
      </p:nvGrpSpPr>
      <p:grpSpPr>
        <a:xfrm>
          <a:off x="0" y="0"/>
          <a:ext cx="0" cy="0"/>
          <a:chOff x="0" y="0"/>
          <a:chExt cx="0" cy="0"/>
        </a:xfrm>
      </p:grpSpPr>
      <p:sp>
        <p:nvSpPr>
          <p:cNvPr id="98" name="Google Shape;98;p10"/>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9" name="Google Shape;99;p10"/>
          <p:cNvGrpSpPr/>
          <p:nvPr/>
        </p:nvGrpSpPr>
        <p:grpSpPr>
          <a:xfrm>
            <a:off x="830392" y="1191256"/>
            <a:ext cx="745763" cy="45826"/>
            <a:chOff x="4580561" y="2589004"/>
            <a:chExt cx="1064464" cy="25200"/>
          </a:xfrm>
        </p:grpSpPr>
        <p:sp>
          <p:nvSpPr>
            <p:cNvPr id="100" name="Google Shape;100;p10"/>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0"/>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2" name="Google Shape;102;p10"/>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103" name="Google Shape;103;p10"/>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04" name="Google Shape;104;p1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05" name="Google Shape;105;p10">
            <a:hlinkClick action="ppaction://hlinksldjump" r:id="rId2"/>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6" name="Google Shape;106;p10">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07" name="Google Shape;107;p10">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08" name="Google Shape;108;p10">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2.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2800"/>
              <a:buFont typeface="Raleway"/>
              <a:buNone/>
              <a:defRPr b="1" sz="2800">
                <a:latin typeface="Raleway"/>
                <a:ea typeface="Raleway"/>
                <a:cs typeface="Raleway"/>
                <a:sym typeface="Raleway"/>
              </a:defRPr>
            </a:lvl1pPr>
            <a:lvl2pPr lvl="1">
              <a:spcBef>
                <a:spcPts val="0"/>
              </a:spcBef>
              <a:spcAft>
                <a:spcPts val="0"/>
              </a:spcAft>
              <a:buSzPts val="2800"/>
              <a:buFont typeface="Raleway"/>
              <a:buNone/>
              <a:defRPr b="1" sz="2800">
                <a:latin typeface="Raleway"/>
                <a:ea typeface="Raleway"/>
                <a:cs typeface="Raleway"/>
                <a:sym typeface="Raleway"/>
              </a:defRPr>
            </a:lvl2pPr>
            <a:lvl3pPr lvl="2">
              <a:spcBef>
                <a:spcPts val="0"/>
              </a:spcBef>
              <a:spcAft>
                <a:spcPts val="0"/>
              </a:spcAft>
              <a:buSzPts val="2800"/>
              <a:buFont typeface="Raleway"/>
              <a:buNone/>
              <a:defRPr b="1" sz="2800">
                <a:latin typeface="Raleway"/>
                <a:ea typeface="Raleway"/>
                <a:cs typeface="Raleway"/>
                <a:sym typeface="Raleway"/>
              </a:defRPr>
            </a:lvl3pPr>
            <a:lvl4pPr lvl="3">
              <a:spcBef>
                <a:spcPts val="0"/>
              </a:spcBef>
              <a:spcAft>
                <a:spcPts val="0"/>
              </a:spcAft>
              <a:buSzPts val="2800"/>
              <a:buFont typeface="Raleway"/>
              <a:buNone/>
              <a:defRPr b="1" sz="2800">
                <a:latin typeface="Raleway"/>
                <a:ea typeface="Raleway"/>
                <a:cs typeface="Raleway"/>
                <a:sym typeface="Raleway"/>
              </a:defRPr>
            </a:lvl4pPr>
            <a:lvl5pPr lvl="4">
              <a:spcBef>
                <a:spcPts val="0"/>
              </a:spcBef>
              <a:spcAft>
                <a:spcPts val="0"/>
              </a:spcAft>
              <a:buSzPts val="2800"/>
              <a:buFont typeface="Raleway"/>
              <a:buNone/>
              <a:defRPr b="1" sz="2800">
                <a:latin typeface="Raleway"/>
                <a:ea typeface="Raleway"/>
                <a:cs typeface="Raleway"/>
                <a:sym typeface="Raleway"/>
              </a:defRPr>
            </a:lvl5pPr>
            <a:lvl6pPr lvl="5">
              <a:spcBef>
                <a:spcPts val="0"/>
              </a:spcBef>
              <a:spcAft>
                <a:spcPts val="0"/>
              </a:spcAft>
              <a:buSzPts val="2800"/>
              <a:buFont typeface="Raleway"/>
              <a:buNone/>
              <a:defRPr b="1" sz="2800">
                <a:latin typeface="Raleway"/>
                <a:ea typeface="Raleway"/>
                <a:cs typeface="Raleway"/>
                <a:sym typeface="Raleway"/>
              </a:defRPr>
            </a:lvl6pPr>
            <a:lvl7pPr lvl="6">
              <a:spcBef>
                <a:spcPts val="0"/>
              </a:spcBef>
              <a:spcAft>
                <a:spcPts val="0"/>
              </a:spcAft>
              <a:buSzPts val="2800"/>
              <a:buFont typeface="Raleway"/>
              <a:buNone/>
              <a:defRPr b="1" sz="2800">
                <a:latin typeface="Raleway"/>
                <a:ea typeface="Raleway"/>
                <a:cs typeface="Raleway"/>
                <a:sym typeface="Raleway"/>
              </a:defRPr>
            </a:lvl7pPr>
            <a:lvl8pPr lvl="7">
              <a:spcBef>
                <a:spcPts val="0"/>
              </a:spcBef>
              <a:spcAft>
                <a:spcPts val="0"/>
              </a:spcAft>
              <a:buSzPts val="2800"/>
              <a:buFont typeface="Raleway"/>
              <a:buNone/>
              <a:defRPr b="1" sz="2800">
                <a:latin typeface="Raleway"/>
                <a:ea typeface="Raleway"/>
                <a:cs typeface="Raleway"/>
                <a:sym typeface="Raleway"/>
              </a:defRPr>
            </a:lvl8pPr>
            <a:lvl9pPr lvl="8">
              <a:spcBef>
                <a:spcPts val="0"/>
              </a:spcBef>
              <a:spcAft>
                <a:spcPts val="0"/>
              </a:spcAft>
              <a:buSzPts val="2800"/>
              <a:buFont typeface="Raleway"/>
              <a:buNone/>
              <a:defRPr b="1" sz="2800">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xml"/><Relationship Id="rId3"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1.xml"/><Relationship Id="rId3" Type="http://schemas.openxmlformats.org/officeDocument/2006/relationships/image" Target="../media/image1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xml"/><Relationship Id="rId3" Type="http://schemas.openxmlformats.org/officeDocument/2006/relationships/image" Target="../media/image7.jpg"/><Relationship Id="rId4" Type="http://schemas.openxmlformats.org/officeDocument/2006/relationships/image" Target="../media/image16.jpg"/><Relationship Id="rId5" Type="http://schemas.openxmlformats.org/officeDocument/2006/relationships/image" Target="../media/image8.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3.xml"/><Relationship Id="rId3"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4.xml"/><Relationship Id="rId3" Type="http://schemas.openxmlformats.org/officeDocument/2006/relationships/image" Target="../media/image14.png"/><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5.xml"/><Relationship Id="rId3" Type="http://schemas.openxmlformats.org/officeDocument/2006/relationships/image" Target="../media/image6.png"/><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6.xml"/><Relationship Id="rId3" Type="http://schemas.openxmlformats.org/officeDocument/2006/relationships/image" Target="../media/image2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7.xml"/><Relationship Id="rId3" Type="http://schemas.openxmlformats.org/officeDocument/2006/relationships/image" Target="../media/image2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8.xml"/><Relationship Id="rId3" Type="http://schemas.openxmlformats.org/officeDocument/2006/relationships/image" Target="../media/image2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9.xml"/><Relationship Id="rId3" Type="http://schemas.openxmlformats.org/officeDocument/2006/relationships/image" Target="../media/image30.jpg"/></Relationships>
</file>

<file path=ppt/slides/_rels/slide2.xml.rels><?xml version="1.0" encoding="UTF-8" standalone="yes"?><Relationships xmlns="http://schemas.openxmlformats.org/package/2006/relationships"><Relationship Id="rId11" Type="http://schemas.openxmlformats.org/officeDocument/2006/relationships/slide" Target="/ppt/slides/slide30.xml"/><Relationship Id="rId10" Type="http://schemas.openxmlformats.org/officeDocument/2006/relationships/slide" Target="/ppt/slides/slide8.xml"/><Relationship Id="rId13" Type="http://schemas.openxmlformats.org/officeDocument/2006/relationships/slide" Target="/ppt/slides/slide31.xml"/><Relationship Id="rId12" Type="http://schemas.openxmlformats.org/officeDocument/2006/relationships/slide" Target="/ppt/slides/slide12.xml"/><Relationship Id="rId1" Type="http://schemas.openxmlformats.org/officeDocument/2006/relationships/slideLayout" Target="../slideLayouts/slideLayout15.xml"/><Relationship Id="rId2" Type="http://schemas.openxmlformats.org/officeDocument/2006/relationships/notesSlide" Target="../notesSlides/notesSlide2.xml"/><Relationship Id="rId3" Type="http://schemas.openxmlformats.org/officeDocument/2006/relationships/slide" Target="/ppt/slides/slide3.xml"/><Relationship Id="rId4" Type="http://schemas.openxmlformats.org/officeDocument/2006/relationships/slide" Target="/ppt/slides/slide5.xml"/><Relationship Id="rId9" Type="http://schemas.openxmlformats.org/officeDocument/2006/relationships/slide" Target="/ppt/slides/slide10.xml"/><Relationship Id="rId5" Type="http://schemas.openxmlformats.org/officeDocument/2006/relationships/slide" Target="/ppt/slides/slide7.xml"/><Relationship Id="rId6" Type="http://schemas.openxmlformats.org/officeDocument/2006/relationships/slide" Target="/ppt/slides/slide7.xml"/><Relationship Id="rId7" Type="http://schemas.openxmlformats.org/officeDocument/2006/relationships/slide" Target="/ppt/slides/slide7.xml"/><Relationship Id="rId8" Type="http://schemas.openxmlformats.org/officeDocument/2006/relationships/slide" Target="/ppt/slides/slide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0.xml"/><Relationship Id="rId3" Type="http://schemas.openxmlformats.org/officeDocument/2006/relationships/image" Target="../media/image3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1.xml"/><Relationship Id="rId3" Type="http://schemas.openxmlformats.org/officeDocument/2006/relationships/image" Target="../media/image23.png"/><Relationship Id="rId4" Type="http://schemas.openxmlformats.org/officeDocument/2006/relationships/image" Target="../media/image3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2.xml"/><Relationship Id="rId3" Type="http://schemas.openxmlformats.org/officeDocument/2006/relationships/image" Target="../media/image19.png"/><Relationship Id="rId4" Type="http://schemas.openxmlformats.org/officeDocument/2006/relationships/image" Target="../media/image3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3.xml"/><Relationship Id="rId3" Type="http://schemas.openxmlformats.org/officeDocument/2006/relationships/image" Target="../media/image2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4.xml"/><Relationship Id="rId3" Type="http://schemas.openxmlformats.org/officeDocument/2006/relationships/image" Target="../media/image2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5.xml"/><Relationship Id="rId3" Type="http://schemas.openxmlformats.org/officeDocument/2006/relationships/image" Target="../media/image2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6.xml"/><Relationship Id="rId3" Type="http://schemas.openxmlformats.org/officeDocument/2006/relationships/image" Target="../media/image3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7.xml"/><Relationship Id="rId3" Type="http://schemas.openxmlformats.org/officeDocument/2006/relationships/image" Target="../media/image2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8.xml"/><Relationship Id="rId3" Type="http://schemas.openxmlformats.org/officeDocument/2006/relationships/image" Target="../media/image3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9.xml"/><Relationship Id="rId3" Type="http://schemas.openxmlformats.org/officeDocument/2006/relationships/image" Target="../media/image3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12.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1.xml"/><Relationship Id="rId3" Type="http://schemas.openxmlformats.org/officeDocument/2006/relationships/image" Target="../media/image27.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2.xml"/><Relationship Id="rId3" Type="http://schemas.openxmlformats.org/officeDocument/2006/relationships/image" Target="../media/image36.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3.xml"/><Relationship Id="rId3" Type="http://schemas.openxmlformats.org/officeDocument/2006/relationships/hyperlink" Target="https://www.investopedia.com/terms/e/environmental-social-and-governance-esg-criteria.asp" TargetMode="External"/><Relationship Id="rId4" Type="http://schemas.openxmlformats.org/officeDocument/2006/relationships/hyperlink" Target="https://ca.finance.yahoo.com/" TargetMode="External"/><Relationship Id="rId9" Type="http://schemas.openxmlformats.org/officeDocument/2006/relationships/hyperlink" Target="https://www.analyticsvidhya.com/blog/2021/07/stock-prices-analysis-with-python/" TargetMode="External"/><Relationship Id="rId5" Type="http://schemas.openxmlformats.org/officeDocument/2006/relationships/hyperlink" Target="https://www.forbes.com/just-companies/" TargetMode="External"/><Relationship Id="rId6" Type="http://schemas.openxmlformats.org/officeDocument/2006/relationships/hyperlink" Target="https://en.wikipedia.org/wiki/List_of_S%26P_500_companies" TargetMode="External"/><Relationship Id="rId7" Type="http://schemas.openxmlformats.org/officeDocument/2006/relationships/hyperlink" Target="https://en.wikipedia.org/wiki/Environmental,_social_and_corporate_governance" TargetMode="External"/><Relationship Id="rId8" Type="http://schemas.openxmlformats.org/officeDocument/2006/relationships/hyperlink" Target="https://ecyy.medium.com/forecasting-by-fb-prophet-in-colab-c9d4db2d4195"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xml"/><Relationship Id="rId3" Type="http://schemas.openxmlformats.org/officeDocument/2006/relationships/image" Target="../media/image1.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 Id="rId3" Type="http://schemas.openxmlformats.org/officeDocument/2006/relationships/image" Target="../media/image5.png"/><Relationship Id="rId4" Type="http://schemas.openxmlformats.org/officeDocument/2006/relationships/image" Target="../media/image13.png"/><Relationship Id="rId5"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 Id="rId3" Type="http://schemas.openxmlformats.org/officeDocument/2006/relationships/image" Target="../media/image2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9.xml"/><Relationship Id="rId3" Type="http://schemas.openxmlformats.org/officeDocument/2006/relationships/image" Target="../media/image4.jp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18"/>
          <p:cNvSpPr txBox="1"/>
          <p:nvPr>
            <p:ph type="ctrTitle"/>
          </p:nvPr>
        </p:nvSpPr>
        <p:spPr>
          <a:xfrm>
            <a:off x="729450" y="1322450"/>
            <a:ext cx="4890900" cy="16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3400">
                <a:solidFill>
                  <a:srgbClr val="000000"/>
                </a:solidFill>
              </a:rPr>
              <a:t>Environmental, Social, and Governance (ESG) and you!</a:t>
            </a:r>
            <a:endParaRPr sz="2800"/>
          </a:p>
        </p:txBody>
      </p:sp>
      <p:sp>
        <p:nvSpPr>
          <p:cNvPr id="177" name="Google Shape;177;p18"/>
          <p:cNvSpPr txBox="1"/>
          <p:nvPr>
            <p:ph idx="1" type="subTitle"/>
          </p:nvPr>
        </p:nvSpPr>
        <p:spPr>
          <a:xfrm>
            <a:off x="729575" y="2998275"/>
            <a:ext cx="5106300" cy="54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1400"/>
              <a:t>Can you invest in stocks based on their </a:t>
            </a:r>
            <a:r>
              <a:rPr b="1" lang="en-GB" sz="1400"/>
              <a:t>sustainability</a:t>
            </a:r>
            <a:r>
              <a:rPr b="1" lang="en-GB" sz="1400"/>
              <a:t> ratings?</a:t>
            </a:r>
            <a:endParaRPr b="1" sz="1400"/>
          </a:p>
        </p:txBody>
      </p:sp>
      <p:sp>
        <p:nvSpPr>
          <p:cNvPr id="178" name="Google Shape;178;p18"/>
          <p:cNvSpPr/>
          <p:nvPr/>
        </p:nvSpPr>
        <p:spPr>
          <a:xfrm>
            <a:off x="1379725" y="165750"/>
            <a:ext cx="1365000" cy="1218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lt1"/>
              </a:highlight>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27"/>
          <p:cNvSpPr txBox="1"/>
          <p:nvPr>
            <p:ph type="title"/>
          </p:nvPr>
        </p:nvSpPr>
        <p:spPr>
          <a:xfrm>
            <a:off x="730000" y="1318650"/>
            <a:ext cx="3554700" cy="103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000000"/>
                </a:solidFill>
              </a:rPr>
              <a:t>Database</a:t>
            </a:r>
            <a:r>
              <a:rPr lang="en-GB">
                <a:solidFill>
                  <a:srgbClr val="000000"/>
                </a:solidFill>
              </a:rPr>
              <a:t> </a:t>
            </a:r>
            <a:endParaRPr>
              <a:solidFill>
                <a:srgbClr val="000000"/>
              </a:solidFill>
            </a:endParaRPr>
          </a:p>
          <a:p>
            <a:pPr indent="0" lvl="0" marL="0" rtl="0" algn="l">
              <a:spcBef>
                <a:spcPts val="0"/>
              </a:spcBef>
              <a:spcAft>
                <a:spcPts val="0"/>
              </a:spcAft>
              <a:buNone/>
            </a:pPr>
            <a:r>
              <a:rPr lang="en-GB">
                <a:solidFill>
                  <a:srgbClr val="000000"/>
                </a:solidFill>
              </a:rPr>
              <a:t>Framework</a:t>
            </a:r>
            <a:endParaRPr/>
          </a:p>
        </p:txBody>
      </p:sp>
      <p:pic>
        <p:nvPicPr>
          <p:cNvPr id="279" name="Google Shape;279;p27"/>
          <p:cNvPicPr preferRelativeResize="0"/>
          <p:nvPr/>
        </p:nvPicPr>
        <p:blipFill rotWithShape="1">
          <a:blip r:embed="rId3">
            <a:alphaModFix/>
          </a:blip>
          <a:srcRect b="2515" l="0" r="1970" t="0"/>
          <a:stretch/>
        </p:blipFill>
        <p:spPr>
          <a:xfrm>
            <a:off x="2876950" y="942800"/>
            <a:ext cx="6160851" cy="3961749"/>
          </a:xfrm>
          <a:prstGeom prst="rect">
            <a:avLst/>
          </a:prstGeom>
          <a:noFill/>
          <a:ln>
            <a:noFill/>
          </a:ln>
        </p:spPr>
      </p:pic>
      <p:sp>
        <p:nvSpPr>
          <p:cNvPr id="280" name="Google Shape;280;p27"/>
          <p:cNvSpPr/>
          <p:nvPr/>
        </p:nvSpPr>
        <p:spPr>
          <a:xfrm>
            <a:off x="2942050" y="546200"/>
            <a:ext cx="5790415" cy="663275"/>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chemeClr val="lt2"/>
                </a:solidFill>
                <a:latin typeface="Arial"/>
              </a:rPr>
              <a:t>Update ERD Diagram</a:t>
            </a: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284" name="Shape 284"/>
        <p:cNvGrpSpPr/>
        <p:nvPr/>
      </p:nvGrpSpPr>
      <p:grpSpPr>
        <a:xfrm>
          <a:off x="0" y="0"/>
          <a:ext cx="0" cy="0"/>
          <a:chOff x="0" y="0"/>
          <a:chExt cx="0" cy="0"/>
        </a:xfrm>
      </p:grpSpPr>
      <p:sp>
        <p:nvSpPr>
          <p:cNvPr id="285" name="Google Shape;285;p28"/>
          <p:cNvSpPr txBox="1"/>
          <p:nvPr>
            <p:ph type="title"/>
          </p:nvPr>
        </p:nvSpPr>
        <p:spPr>
          <a:xfrm>
            <a:off x="729450" y="1322450"/>
            <a:ext cx="7010100" cy="350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200"/>
              <a:t>The Analysis</a:t>
            </a:r>
            <a:endParaRPr sz="1200"/>
          </a:p>
        </p:txBody>
      </p:sp>
      <p:sp>
        <p:nvSpPr>
          <p:cNvPr id="286" name="Google Shape;286;p28"/>
          <p:cNvSpPr txBox="1"/>
          <p:nvPr>
            <p:ph idx="4294967295" type="body"/>
          </p:nvPr>
        </p:nvSpPr>
        <p:spPr>
          <a:xfrm>
            <a:off x="369525" y="1749350"/>
            <a:ext cx="4530300" cy="3192600"/>
          </a:xfrm>
          <a:prstGeom prst="rect">
            <a:avLst/>
          </a:prstGeom>
        </p:spPr>
        <p:txBody>
          <a:bodyPr anchorCtr="0" anchor="t" bIns="91425" lIns="91425" spcFirstLastPara="1" rIns="91425" wrap="square" tIns="91425">
            <a:noAutofit/>
          </a:bodyPr>
          <a:lstStyle/>
          <a:p>
            <a:pPr indent="-393700" lvl="0" marL="457200" rtl="0" algn="l">
              <a:lnSpc>
                <a:spcPct val="150000"/>
              </a:lnSpc>
              <a:spcBef>
                <a:spcPts val="0"/>
              </a:spcBef>
              <a:spcAft>
                <a:spcPts val="0"/>
              </a:spcAft>
              <a:buClr>
                <a:srgbClr val="FFFFFF"/>
              </a:buClr>
              <a:buSzPts val="2600"/>
              <a:buChar char="●"/>
            </a:pPr>
            <a:r>
              <a:rPr lang="en-GB" sz="2600">
                <a:solidFill>
                  <a:schemeClr val="lt1"/>
                </a:solidFill>
              </a:rPr>
              <a:t>Data Exploration</a:t>
            </a:r>
            <a:endParaRPr sz="2600">
              <a:solidFill>
                <a:schemeClr val="lt1"/>
              </a:solidFill>
            </a:endParaRPr>
          </a:p>
          <a:p>
            <a:pPr indent="-393700" lvl="0" marL="457200" rtl="0" algn="l">
              <a:lnSpc>
                <a:spcPct val="150000"/>
              </a:lnSpc>
              <a:spcBef>
                <a:spcPts val="0"/>
              </a:spcBef>
              <a:spcAft>
                <a:spcPts val="0"/>
              </a:spcAft>
              <a:buClr>
                <a:schemeClr val="lt1"/>
              </a:buClr>
              <a:buSzPts val="2600"/>
              <a:buChar char="●"/>
            </a:pPr>
            <a:r>
              <a:rPr lang="en-GB" sz="2600">
                <a:solidFill>
                  <a:schemeClr val="lt1"/>
                </a:solidFill>
              </a:rPr>
              <a:t>ETL Pipeline</a:t>
            </a:r>
            <a:endParaRPr sz="2600">
              <a:solidFill>
                <a:schemeClr val="lt1"/>
              </a:solidFill>
            </a:endParaRPr>
          </a:p>
          <a:p>
            <a:pPr indent="-393700" lvl="0" marL="457200" rtl="0" algn="l">
              <a:lnSpc>
                <a:spcPct val="150000"/>
              </a:lnSpc>
              <a:spcBef>
                <a:spcPts val="0"/>
              </a:spcBef>
              <a:spcAft>
                <a:spcPts val="0"/>
              </a:spcAft>
              <a:buClr>
                <a:schemeClr val="lt1"/>
              </a:buClr>
              <a:buSzPts val="2600"/>
              <a:buChar char="●"/>
            </a:pPr>
            <a:r>
              <a:rPr lang="en-GB" sz="2600">
                <a:solidFill>
                  <a:schemeClr val="lt1"/>
                </a:solidFill>
              </a:rPr>
              <a:t>Results</a:t>
            </a:r>
            <a:endParaRPr sz="2600">
              <a:solidFill>
                <a:schemeClr val="lt1"/>
              </a:solidFill>
            </a:endParaRPr>
          </a:p>
          <a:p>
            <a:pPr indent="-342900" lvl="1" marL="914400" rtl="0" algn="l">
              <a:lnSpc>
                <a:spcPct val="150000"/>
              </a:lnSpc>
              <a:spcBef>
                <a:spcPts val="0"/>
              </a:spcBef>
              <a:spcAft>
                <a:spcPts val="0"/>
              </a:spcAft>
              <a:buClr>
                <a:srgbClr val="FFFFFF"/>
              </a:buClr>
              <a:buSzPts val="1800"/>
              <a:buChar char="○"/>
            </a:pPr>
            <a:r>
              <a:rPr lang="en-GB" sz="1800">
                <a:solidFill>
                  <a:schemeClr val="lt1"/>
                </a:solidFill>
              </a:rPr>
              <a:t>ESG scores</a:t>
            </a:r>
            <a:endParaRPr sz="1800">
              <a:solidFill>
                <a:schemeClr val="lt1"/>
              </a:solidFill>
            </a:endParaRPr>
          </a:p>
          <a:p>
            <a:pPr indent="-342900" lvl="1" marL="914400" rtl="0" algn="l">
              <a:lnSpc>
                <a:spcPct val="150000"/>
              </a:lnSpc>
              <a:spcBef>
                <a:spcPts val="0"/>
              </a:spcBef>
              <a:spcAft>
                <a:spcPts val="0"/>
              </a:spcAft>
              <a:buClr>
                <a:schemeClr val="lt1"/>
              </a:buClr>
              <a:buSzPts val="1800"/>
              <a:buChar char="○"/>
            </a:pPr>
            <a:r>
              <a:rPr lang="en-GB" sz="1800">
                <a:solidFill>
                  <a:schemeClr val="lt1"/>
                </a:solidFill>
              </a:rPr>
              <a:t>Reg Flags</a:t>
            </a:r>
            <a:endParaRPr sz="1800">
              <a:solidFill>
                <a:schemeClr val="lt1"/>
              </a:solidFill>
            </a:endParaRPr>
          </a:p>
          <a:p>
            <a:pPr indent="-342900" lvl="1" marL="914400" rtl="0" algn="l">
              <a:lnSpc>
                <a:spcPct val="150000"/>
              </a:lnSpc>
              <a:spcBef>
                <a:spcPts val="0"/>
              </a:spcBef>
              <a:spcAft>
                <a:spcPts val="0"/>
              </a:spcAft>
              <a:buClr>
                <a:schemeClr val="lt1"/>
              </a:buClr>
              <a:buSzPts val="1800"/>
              <a:buChar char="○"/>
            </a:pPr>
            <a:r>
              <a:rPr lang="en-GB" sz="1800">
                <a:solidFill>
                  <a:schemeClr val="lt1"/>
                </a:solidFill>
              </a:rPr>
              <a:t>Stock Analysis</a:t>
            </a:r>
            <a:endParaRPr sz="1800">
              <a:solidFill>
                <a:srgbClr val="FFFFFF"/>
              </a:solidFill>
            </a:endParaRPr>
          </a:p>
          <a:p>
            <a:pPr indent="0" lvl="0" marL="0" rtl="0" algn="l">
              <a:spcBef>
                <a:spcPts val="1600"/>
              </a:spcBef>
              <a:spcAft>
                <a:spcPts val="1600"/>
              </a:spcAft>
              <a:buNone/>
            </a:pPr>
            <a:r>
              <a:t/>
            </a:r>
            <a:endParaRPr sz="1800">
              <a:solidFill>
                <a:srgbClr val="FFFFFF"/>
              </a:solidFill>
            </a:endParaRPr>
          </a:p>
        </p:txBody>
      </p:sp>
      <p:pic>
        <p:nvPicPr>
          <p:cNvPr id="287" name="Google Shape;287;p28"/>
          <p:cNvPicPr preferRelativeResize="0"/>
          <p:nvPr/>
        </p:nvPicPr>
        <p:blipFill>
          <a:blip r:embed="rId3">
            <a:alphaModFix/>
          </a:blip>
          <a:stretch>
            <a:fillRect/>
          </a:stretch>
        </p:blipFill>
        <p:spPr>
          <a:xfrm>
            <a:off x="5280050" y="1322450"/>
            <a:ext cx="2955700" cy="29557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29"/>
          <p:cNvSpPr txBox="1"/>
          <p:nvPr>
            <p:ph type="title"/>
          </p:nvPr>
        </p:nvSpPr>
        <p:spPr>
          <a:xfrm>
            <a:off x="729450" y="1367864"/>
            <a:ext cx="7688400" cy="535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Data Exploration</a:t>
            </a:r>
            <a:endParaRPr sz="1000"/>
          </a:p>
        </p:txBody>
      </p:sp>
      <p:pic>
        <p:nvPicPr>
          <p:cNvPr id="293" name="Google Shape;293;p29"/>
          <p:cNvPicPr preferRelativeResize="0"/>
          <p:nvPr/>
        </p:nvPicPr>
        <p:blipFill rotWithShape="1">
          <a:blip r:embed="rId3">
            <a:alphaModFix/>
          </a:blip>
          <a:srcRect b="9494" l="0" r="0" t="9494"/>
          <a:stretch/>
        </p:blipFill>
        <p:spPr>
          <a:xfrm>
            <a:off x="830400" y="2091180"/>
            <a:ext cx="2501200" cy="1267838"/>
          </a:xfrm>
          <a:prstGeom prst="rect">
            <a:avLst/>
          </a:prstGeom>
          <a:noFill/>
          <a:ln>
            <a:noFill/>
          </a:ln>
        </p:spPr>
      </p:pic>
      <p:sp>
        <p:nvSpPr>
          <p:cNvPr id="294" name="Google Shape;294;p29"/>
          <p:cNvSpPr txBox="1"/>
          <p:nvPr/>
        </p:nvSpPr>
        <p:spPr>
          <a:xfrm>
            <a:off x="862816" y="2418212"/>
            <a:ext cx="586500" cy="940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1600"/>
              </a:spcAft>
              <a:buNone/>
            </a:pPr>
            <a:r>
              <a:rPr b="1" lang="en-GB" sz="3000">
                <a:solidFill>
                  <a:srgbClr val="FFFFFF"/>
                </a:solidFill>
                <a:latin typeface="Lato"/>
                <a:ea typeface="Lato"/>
                <a:cs typeface="Lato"/>
                <a:sym typeface="Lato"/>
              </a:rPr>
              <a:t>01</a:t>
            </a:r>
            <a:r>
              <a:rPr b="1" lang="en-GB" sz="3000">
                <a:solidFill>
                  <a:srgbClr val="FFFFFF"/>
                </a:solidFill>
                <a:latin typeface="Lato"/>
                <a:ea typeface="Lato"/>
                <a:cs typeface="Lato"/>
                <a:sym typeface="Lato"/>
              </a:rPr>
              <a:t> </a:t>
            </a:r>
            <a:endParaRPr b="1" sz="3000">
              <a:solidFill>
                <a:srgbClr val="FFFFFF"/>
              </a:solidFill>
              <a:latin typeface="Raleway"/>
              <a:ea typeface="Raleway"/>
              <a:cs typeface="Raleway"/>
              <a:sym typeface="Raleway"/>
            </a:endParaRPr>
          </a:p>
        </p:txBody>
      </p:sp>
      <p:grpSp>
        <p:nvGrpSpPr>
          <p:cNvPr id="295" name="Google Shape;295;p29"/>
          <p:cNvGrpSpPr/>
          <p:nvPr/>
        </p:nvGrpSpPr>
        <p:grpSpPr>
          <a:xfrm>
            <a:off x="830400" y="3274596"/>
            <a:ext cx="2501700" cy="1353953"/>
            <a:chOff x="830400" y="3274596"/>
            <a:chExt cx="2501700" cy="1353953"/>
          </a:xfrm>
        </p:grpSpPr>
        <p:sp>
          <p:nvSpPr>
            <p:cNvPr id="296" name="Google Shape;296;p29"/>
            <p:cNvSpPr/>
            <p:nvPr/>
          </p:nvSpPr>
          <p:spPr>
            <a:xfrm>
              <a:off x="830400" y="3360750"/>
              <a:ext cx="2501700" cy="126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29"/>
            <p:cNvSpPr/>
            <p:nvPr/>
          </p:nvSpPr>
          <p:spPr>
            <a:xfrm>
              <a:off x="1059092" y="3274596"/>
              <a:ext cx="219600" cy="936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8" name="Google Shape;298;p29"/>
          <p:cNvSpPr txBox="1"/>
          <p:nvPr>
            <p:ph type="title"/>
          </p:nvPr>
        </p:nvSpPr>
        <p:spPr>
          <a:xfrm>
            <a:off x="967525" y="3531676"/>
            <a:ext cx="2238300" cy="326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sz="1000"/>
              <a:t>Data Preprocessing</a:t>
            </a:r>
            <a:endParaRPr sz="1000"/>
          </a:p>
        </p:txBody>
      </p:sp>
      <p:pic>
        <p:nvPicPr>
          <p:cNvPr id="299" name="Google Shape;299;p29"/>
          <p:cNvPicPr preferRelativeResize="0"/>
          <p:nvPr/>
        </p:nvPicPr>
        <p:blipFill rotWithShape="1">
          <a:blip r:embed="rId4">
            <a:alphaModFix/>
          </a:blip>
          <a:srcRect b="12062" l="0" r="0" t="12070"/>
          <a:stretch/>
        </p:blipFill>
        <p:spPr>
          <a:xfrm>
            <a:off x="3332867" y="3359013"/>
            <a:ext cx="2501196" cy="1267830"/>
          </a:xfrm>
          <a:prstGeom prst="rect">
            <a:avLst/>
          </a:prstGeom>
          <a:noFill/>
          <a:ln>
            <a:noFill/>
          </a:ln>
        </p:spPr>
      </p:pic>
      <p:sp>
        <p:nvSpPr>
          <p:cNvPr id="300" name="Google Shape;300;p29"/>
          <p:cNvSpPr txBox="1"/>
          <p:nvPr/>
        </p:nvSpPr>
        <p:spPr>
          <a:xfrm>
            <a:off x="3389243" y="3563077"/>
            <a:ext cx="586500" cy="940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1600"/>
              </a:spcAft>
              <a:buNone/>
            </a:pPr>
            <a:r>
              <a:rPr b="1" lang="en-GB" sz="3000">
                <a:solidFill>
                  <a:srgbClr val="FFFFFF"/>
                </a:solidFill>
                <a:latin typeface="Lato"/>
                <a:ea typeface="Lato"/>
                <a:cs typeface="Lato"/>
                <a:sym typeface="Lato"/>
              </a:rPr>
              <a:t>0</a:t>
            </a:r>
            <a:r>
              <a:rPr b="1" lang="en-GB" sz="3000">
                <a:solidFill>
                  <a:srgbClr val="FFFFFF"/>
                </a:solidFill>
                <a:latin typeface="Lato"/>
                <a:ea typeface="Lato"/>
                <a:cs typeface="Lato"/>
                <a:sym typeface="Lato"/>
              </a:rPr>
              <a:t>2 </a:t>
            </a:r>
            <a:endParaRPr b="1" sz="3000">
              <a:solidFill>
                <a:srgbClr val="FFFFFF"/>
              </a:solidFill>
              <a:latin typeface="Raleway"/>
              <a:ea typeface="Raleway"/>
              <a:cs typeface="Raleway"/>
              <a:sym typeface="Raleway"/>
            </a:endParaRPr>
          </a:p>
        </p:txBody>
      </p:sp>
      <p:grpSp>
        <p:nvGrpSpPr>
          <p:cNvPr id="301" name="Google Shape;301;p29"/>
          <p:cNvGrpSpPr/>
          <p:nvPr/>
        </p:nvGrpSpPr>
        <p:grpSpPr>
          <a:xfrm flipH="1" rot="10800000">
            <a:off x="3332867" y="2091171"/>
            <a:ext cx="2501700" cy="1353953"/>
            <a:chOff x="830400" y="3274596"/>
            <a:chExt cx="2501700" cy="1353953"/>
          </a:xfrm>
        </p:grpSpPr>
        <p:sp>
          <p:nvSpPr>
            <p:cNvPr id="302" name="Google Shape;302;p29"/>
            <p:cNvSpPr/>
            <p:nvPr/>
          </p:nvSpPr>
          <p:spPr>
            <a:xfrm>
              <a:off x="830400" y="3360750"/>
              <a:ext cx="2501700" cy="126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29"/>
            <p:cNvSpPr/>
            <p:nvPr/>
          </p:nvSpPr>
          <p:spPr>
            <a:xfrm>
              <a:off x="1059092" y="3274596"/>
              <a:ext cx="219600" cy="936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4" name="Google Shape;304;p29"/>
          <p:cNvSpPr txBox="1"/>
          <p:nvPr>
            <p:ph type="title"/>
          </p:nvPr>
        </p:nvSpPr>
        <p:spPr>
          <a:xfrm>
            <a:off x="3464300" y="2862051"/>
            <a:ext cx="2238300" cy="326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sz="1000"/>
              <a:t>Feature Engineering</a:t>
            </a:r>
            <a:endParaRPr sz="1000"/>
          </a:p>
        </p:txBody>
      </p:sp>
      <p:pic>
        <p:nvPicPr>
          <p:cNvPr id="305" name="Google Shape;305;p29"/>
          <p:cNvPicPr preferRelativeResize="0"/>
          <p:nvPr/>
        </p:nvPicPr>
        <p:blipFill rotWithShape="1">
          <a:blip r:embed="rId5">
            <a:alphaModFix/>
          </a:blip>
          <a:srcRect b="17409" l="0" r="0" t="17409"/>
          <a:stretch/>
        </p:blipFill>
        <p:spPr>
          <a:xfrm>
            <a:off x="5832591" y="2091175"/>
            <a:ext cx="2501195" cy="1267841"/>
          </a:xfrm>
          <a:prstGeom prst="rect">
            <a:avLst/>
          </a:prstGeom>
          <a:noFill/>
          <a:ln>
            <a:noFill/>
          </a:ln>
        </p:spPr>
      </p:pic>
      <p:sp>
        <p:nvSpPr>
          <p:cNvPr id="306" name="Google Shape;306;p29"/>
          <p:cNvSpPr txBox="1"/>
          <p:nvPr/>
        </p:nvSpPr>
        <p:spPr>
          <a:xfrm>
            <a:off x="5856250" y="2418200"/>
            <a:ext cx="586500" cy="940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1600"/>
              </a:spcAft>
              <a:buNone/>
            </a:pPr>
            <a:r>
              <a:rPr b="1" lang="en-GB" sz="3000">
                <a:solidFill>
                  <a:srgbClr val="FFFFFF"/>
                </a:solidFill>
                <a:latin typeface="Lato"/>
                <a:ea typeface="Lato"/>
                <a:cs typeface="Lato"/>
                <a:sym typeface="Lato"/>
              </a:rPr>
              <a:t>0</a:t>
            </a:r>
            <a:r>
              <a:rPr b="1" lang="en-GB" sz="3000">
                <a:solidFill>
                  <a:srgbClr val="FFFFFF"/>
                </a:solidFill>
                <a:latin typeface="Lato"/>
                <a:ea typeface="Lato"/>
                <a:cs typeface="Lato"/>
                <a:sym typeface="Lato"/>
              </a:rPr>
              <a:t>3 </a:t>
            </a:r>
            <a:endParaRPr b="1" sz="3000">
              <a:solidFill>
                <a:srgbClr val="FFFFFF"/>
              </a:solidFill>
              <a:latin typeface="Raleway"/>
              <a:ea typeface="Raleway"/>
              <a:cs typeface="Raleway"/>
              <a:sym typeface="Raleway"/>
            </a:endParaRPr>
          </a:p>
        </p:txBody>
      </p:sp>
      <p:grpSp>
        <p:nvGrpSpPr>
          <p:cNvPr id="307" name="Google Shape;307;p29"/>
          <p:cNvGrpSpPr/>
          <p:nvPr/>
        </p:nvGrpSpPr>
        <p:grpSpPr>
          <a:xfrm>
            <a:off x="5832591" y="3274596"/>
            <a:ext cx="2501700" cy="1353953"/>
            <a:chOff x="830400" y="3274596"/>
            <a:chExt cx="2501700" cy="1353953"/>
          </a:xfrm>
        </p:grpSpPr>
        <p:sp>
          <p:nvSpPr>
            <p:cNvPr id="308" name="Google Shape;308;p29"/>
            <p:cNvSpPr/>
            <p:nvPr/>
          </p:nvSpPr>
          <p:spPr>
            <a:xfrm>
              <a:off x="830400" y="3360750"/>
              <a:ext cx="2501700" cy="126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29"/>
            <p:cNvSpPr/>
            <p:nvPr/>
          </p:nvSpPr>
          <p:spPr>
            <a:xfrm>
              <a:off x="1059092" y="3274596"/>
              <a:ext cx="219600" cy="936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0" name="Google Shape;310;p29"/>
          <p:cNvSpPr txBox="1"/>
          <p:nvPr>
            <p:ph type="title"/>
          </p:nvPr>
        </p:nvSpPr>
        <p:spPr>
          <a:xfrm>
            <a:off x="5960975" y="3426675"/>
            <a:ext cx="2238300" cy="431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sz="1000"/>
              <a:t>Training &amp; Test Sets</a:t>
            </a:r>
            <a:endParaRPr sz="10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30"/>
          <p:cNvSpPr txBox="1"/>
          <p:nvPr>
            <p:ph type="title"/>
          </p:nvPr>
        </p:nvSpPr>
        <p:spPr>
          <a:xfrm>
            <a:off x="730000" y="1318650"/>
            <a:ext cx="3554700" cy="103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000000"/>
                </a:solidFill>
              </a:rPr>
              <a:t>ETL Pipeline</a:t>
            </a:r>
            <a:endParaRPr/>
          </a:p>
        </p:txBody>
      </p:sp>
      <p:pic>
        <p:nvPicPr>
          <p:cNvPr id="316" name="Google Shape;316;p30"/>
          <p:cNvPicPr preferRelativeResize="0"/>
          <p:nvPr/>
        </p:nvPicPr>
        <p:blipFill rotWithShape="1">
          <a:blip r:embed="rId3">
            <a:alphaModFix/>
          </a:blip>
          <a:srcRect b="0" l="0" r="0" t="15916"/>
          <a:stretch/>
        </p:blipFill>
        <p:spPr>
          <a:xfrm>
            <a:off x="1372913" y="1835950"/>
            <a:ext cx="6398175" cy="3141950"/>
          </a:xfrm>
          <a:prstGeom prst="rect">
            <a:avLst/>
          </a:prstGeom>
          <a:noFill/>
          <a:ln cap="flat" cmpd="sng" w="9525">
            <a:solidFill>
              <a:srgbClr val="000000"/>
            </a:solidFill>
            <a:prstDash val="solid"/>
            <a:round/>
            <a:headEnd len="sm" w="sm" type="none"/>
            <a:tailEnd len="sm" w="sm" type="none"/>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31"/>
          <p:cNvSpPr txBox="1"/>
          <p:nvPr>
            <p:ph type="title"/>
          </p:nvPr>
        </p:nvSpPr>
        <p:spPr>
          <a:xfrm>
            <a:off x="730000" y="1318650"/>
            <a:ext cx="4237800" cy="103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000000"/>
                </a:solidFill>
              </a:rPr>
              <a:t>ESG S</a:t>
            </a:r>
            <a:r>
              <a:rPr lang="en-GB">
                <a:solidFill>
                  <a:srgbClr val="000000"/>
                </a:solidFill>
              </a:rPr>
              <a:t>cores</a:t>
            </a:r>
            <a:r>
              <a:rPr lang="en-GB">
                <a:solidFill>
                  <a:srgbClr val="000000"/>
                </a:solidFill>
              </a:rPr>
              <a:t> Distribution</a:t>
            </a:r>
            <a:endParaRPr/>
          </a:p>
        </p:txBody>
      </p:sp>
      <p:pic>
        <p:nvPicPr>
          <p:cNvPr id="322" name="Google Shape;322;p31"/>
          <p:cNvPicPr preferRelativeResize="0"/>
          <p:nvPr/>
        </p:nvPicPr>
        <p:blipFill rotWithShape="1">
          <a:blip r:embed="rId3">
            <a:alphaModFix/>
          </a:blip>
          <a:srcRect b="4492" l="3965" r="13067" t="3068"/>
          <a:stretch/>
        </p:blipFill>
        <p:spPr>
          <a:xfrm>
            <a:off x="247100" y="1775200"/>
            <a:ext cx="3212250" cy="3212250"/>
          </a:xfrm>
          <a:prstGeom prst="rect">
            <a:avLst/>
          </a:prstGeom>
          <a:noFill/>
          <a:ln>
            <a:noFill/>
          </a:ln>
        </p:spPr>
      </p:pic>
      <p:pic>
        <p:nvPicPr>
          <p:cNvPr id="323" name="Google Shape;323;p31"/>
          <p:cNvPicPr preferRelativeResize="0"/>
          <p:nvPr/>
        </p:nvPicPr>
        <p:blipFill>
          <a:blip r:embed="rId4">
            <a:alphaModFix/>
          </a:blip>
          <a:stretch>
            <a:fillRect/>
          </a:stretch>
        </p:blipFill>
        <p:spPr>
          <a:xfrm>
            <a:off x="3644250" y="2320575"/>
            <a:ext cx="5286303" cy="24856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32"/>
          <p:cNvSpPr txBox="1"/>
          <p:nvPr>
            <p:ph type="title"/>
          </p:nvPr>
        </p:nvSpPr>
        <p:spPr>
          <a:xfrm>
            <a:off x="730000" y="1318650"/>
            <a:ext cx="4237800" cy="103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000000"/>
                </a:solidFill>
              </a:rPr>
              <a:t>Red Flag Analysis</a:t>
            </a:r>
            <a:endParaRPr/>
          </a:p>
        </p:txBody>
      </p:sp>
      <p:pic>
        <p:nvPicPr>
          <p:cNvPr id="329" name="Google Shape;329;p32"/>
          <p:cNvPicPr preferRelativeResize="0"/>
          <p:nvPr/>
        </p:nvPicPr>
        <p:blipFill rotWithShape="1">
          <a:blip r:embed="rId3">
            <a:alphaModFix/>
          </a:blip>
          <a:srcRect b="0" l="7746" r="37002" t="6349"/>
          <a:stretch/>
        </p:blipFill>
        <p:spPr>
          <a:xfrm>
            <a:off x="338125" y="2041800"/>
            <a:ext cx="2412451" cy="2327750"/>
          </a:xfrm>
          <a:prstGeom prst="rect">
            <a:avLst/>
          </a:prstGeom>
          <a:noFill/>
          <a:ln>
            <a:noFill/>
          </a:ln>
        </p:spPr>
      </p:pic>
      <p:pic>
        <p:nvPicPr>
          <p:cNvPr id="330" name="Google Shape;330;p32"/>
          <p:cNvPicPr preferRelativeResize="0"/>
          <p:nvPr/>
        </p:nvPicPr>
        <p:blipFill rotWithShape="1">
          <a:blip r:embed="rId4">
            <a:alphaModFix/>
          </a:blip>
          <a:srcRect b="0" l="6568" r="0" t="3586"/>
          <a:stretch/>
        </p:blipFill>
        <p:spPr>
          <a:xfrm>
            <a:off x="3768850" y="1937750"/>
            <a:ext cx="5287650" cy="2633525"/>
          </a:xfrm>
          <a:prstGeom prst="rect">
            <a:avLst/>
          </a:prstGeom>
          <a:noFill/>
          <a:ln>
            <a:noFill/>
          </a:ln>
        </p:spPr>
      </p:pic>
      <p:pic>
        <p:nvPicPr>
          <p:cNvPr id="331" name="Google Shape;331;p32"/>
          <p:cNvPicPr preferRelativeResize="0"/>
          <p:nvPr/>
        </p:nvPicPr>
        <p:blipFill rotWithShape="1">
          <a:blip r:embed="rId3">
            <a:alphaModFix/>
          </a:blip>
          <a:srcRect b="53736" l="74546" r="0" t="7546"/>
          <a:stretch/>
        </p:blipFill>
        <p:spPr>
          <a:xfrm>
            <a:off x="2041800" y="3979550"/>
            <a:ext cx="1111351" cy="9623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p33"/>
          <p:cNvSpPr txBox="1"/>
          <p:nvPr>
            <p:ph type="title"/>
          </p:nvPr>
        </p:nvSpPr>
        <p:spPr>
          <a:xfrm>
            <a:off x="730000" y="1318650"/>
            <a:ext cx="4237800" cy="103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000000"/>
                </a:solidFill>
              </a:rPr>
              <a:t>Stock Prices</a:t>
            </a:r>
            <a:endParaRPr/>
          </a:p>
        </p:txBody>
      </p:sp>
      <p:pic>
        <p:nvPicPr>
          <p:cNvPr id="337" name="Google Shape;337;p33"/>
          <p:cNvPicPr preferRelativeResize="0"/>
          <p:nvPr/>
        </p:nvPicPr>
        <p:blipFill rotWithShape="1">
          <a:blip r:embed="rId3">
            <a:alphaModFix/>
          </a:blip>
          <a:srcRect b="0" l="0" r="1176" t="12480"/>
          <a:stretch/>
        </p:blipFill>
        <p:spPr>
          <a:xfrm>
            <a:off x="254000" y="1937750"/>
            <a:ext cx="8636000" cy="29168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34"/>
          <p:cNvSpPr txBox="1"/>
          <p:nvPr>
            <p:ph type="title"/>
          </p:nvPr>
        </p:nvSpPr>
        <p:spPr>
          <a:xfrm>
            <a:off x="730000" y="1318650"/>
            <a:ext cx="4237800" cy="103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000000"/>
                </a:solidFill>
              </a:rPr>
              <a:t>Stock Volumes</a:t>
            </a:r>
            <a:endParaRPr/>
          </a:p>
        </p:txBody>
      </p:sp>
      <p:pic>
        <p:nvPicPr>
          <p:cNvPr id="343" name="Google Shape;343;p34"/>
          <p:cNvPicPr preferRelativeResize="0"/>
          <p:nvPr/>
        </p:nvPicPr>
        <p:blipFill rotWithShape="1">
          <a:blip r:embed="rId3">
            <a:alphaModFix/>
          </a:blip>
          <a:srcRect b="0" l="0" r="1176" t="14310"/>
          <a:stretch/>
        </p:blipFill>
        <p:spPr>
          <a:xfrm>
            <a:off x="213475" y="2059650"/>
            <a:ext cx="8717051" cy="29119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35"/>
          <p:cNvSpPr txBox="1"/>
          <p:nvPr>
            <p:ph type="title"/>
          </p:nvPr>
        </p:nvSpPr>
        <p:spPr>
          <a:xfrm>
            <a:off x="730000" y="1318650"/>
            <a:ext cx="4237800" cy="103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000000"/>
                </a:solidFill>
              </a:rPr>
              <a:t>Daily Stock Returns</a:t>
            </a:r>
            <a:endParaRPr/>
          </a:p>
        </p:txBody>
      </p:sp>
      <p:pic>
        <p:nvPicPr>
          <p:cNvPr id="349" name="Google Shape;349;p35"/>
          <p:cNvPicPr preferRelativeResize="0"/>
          <p:nvPr/>
        </p:nvPicPr>
        <p:blipFill rotWithShape="1">
          <a:blip r:embed="rId3">
            <a:alphaModFix/>
          </a:blip>
          <a:srcRect b="0" l="0" r="823" t="13785"/>
          <a:stretch/>
        </p:blipFill>
        <p:spPr>
          <a:xfrm>
            <a:off x="197013" y="2353050"/>
            <a:ext cx="8749974" cy="25461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353" name="Shape 353"/>
        <p:cNvGrpSpPr/>
        <p:nvPr/>
      </p:nvGrpSpPr>
      <p:grpSpPr>
        <a:xfrm>
          <a:off x="0" y="0"/>
          <a:ext cx="0" cy="0"/>
          <a:chOff x="0" y="0"/>
          <a:chExt cx="0" cy="0"/>
        </a:xfrm>
      </p:grpSpPr>
      <p:sp>
        <p:nvSpPr>
          <p:cNvPr id="354" name="Google Shape;354;p36"/>
          <p:cNvSpPr txBox="1"/>
          <p:nvPr>
            <p:ph type="title"/>
          </p:nvPr>
        </p:nvSpPr>
        <p:spPr>
          <a:xfrm>
            <a:off x="729450" y="1322450"/>
            <a:ext cx="7010100" cy="350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200"/>
              <a:t>Machine Learning</a:t>
            </a:r>
            <a:endParaRPr sz="1200"/>
          </a:p>
        </p:txBody>
      </p:sp>
      <p:sp>
        <p:nvSpPr>
          <p:cNvPr id="355" name="Google Shape;355;p36"/>
          <p:cNvSpPr txBox="1"/>
          <p:nvPr>
            <p:ph idx="4294967295" type="body"/>
          </p:nvPr>
        </p:nvSpPr>
        <p:spPr>
          <a:xfrm>
            <a:off x="369525" y="1749350"/>
            <a:ext cx="4530300" cy="1215900"/>
          </a:xfrm>
          <a:prstGeom prst="rect">
            <a:avLst/>
          </a:prstGeom>
        </p:spPr>
        <p:txBody>
          <a:bodyPr anchorCtr="0" anchor="t" bIns="91425" lIns="91425" spcFirstLastPara="1" rIns="91425" wrap="square" tIns="91425">
            <a:noAutofit/>
          </a:bodyPr>
          <a:lstStyle/>
          <a:p>
            <a:pPr indent="-393700" lvl="0" marL="457200" rtl="0" algn="l">
              <a:lnSpc>
                <a:spcPct val="150000"/>
              </a:lnSpc>
              <a:spcBef>
                <a:spcPts val="0"/>
              </a:spcBef>
              <a:spcAft>
                <a:spcPts val="0"/>
              </a:spcAft>
              <a:buClr>
                <a:srgbClr val="FFFFFF"/>
              </a:buClr>
              <a:buSzPts val="2600"/>
              <a:buChar char="●"/>
            </a:pPr>
            <a:r>
              <a:rPr lang="en-GB" sz="2600">
                <a:solidFill>
                  <a:schemeClr val="lt1"/>
                </a:solidFill>
              </a:rPr>
              <a:t>Stock Predictions</a:t>
            </a:r>
            <a:endParaRPr sz="2600">
              <a:solidFill>
                <a:schemeClr val="lt1"/>
              </a:solidFill>
            </a:endParaRPr>
          </a:p>
          <a:p>
            <a:pPr indent="-393700" lvl="0" marL="457200" rtl="0" algn="l">
              <a:lnSpc>
                <a:spcPct val="150000"/>
              </a:lnSpc>
              <a:spcBef>
                <a:spcPts val="0"/>
              </a:spcBef>
              <a:spcAft>
                <a:spcPts val="0"/>
              </a:spcAft>
              <a:buClr>
                <a:schemeClr val="lt1"/>
              </a:buClr>
              <a:buSzPts val="2600"/>
              <a:buChar char="●"/>
            </a:pPr>
            <a:r>
              <a:rPr lang="en-GB" sz="2600">
                <a:solidFill>
                  <a:schemeClr val="lt1"/>
                </a:solidFill>
              </a:rPr>
              <a:t>Investor Confidence</a:t>
            </a:r>
            <a:endParaRPr sz="2000">
              <a:solidFill>
                <a:srgbClr val="FFFFFF"/>
              </a:solidFill>
            </a:endParaRPr>
          </a:p>
          <a:p>
            <a:pPr indent="0" lvl="0" marL="0" rtl="0" algn="l">
              <a:spcBef>
                <a:spcPts val="1600"/>
              </a:spcBef>
              <a:spcAft>
                <a:spcPts val="1600"/>
              </a:spcAft>
              <a:buNone/>
            </a:pPr>
            <a:r>
              <a:t/>
            </a:r>
            <a:endParaRPr sz="1800">
              <a:solidFill>
                <a:srgbClr val="FFFFFF"/>
              </a:solidFill>
            </a:endParaRPr>
          </a:p>
        </p:txBody>
      </p:sp>
      <p:pic>
        <p:nvPicPr>
          <p:cNvPr id="356" name="Google Shape;356;p36"/>
          <p:cNvPicPr preferRelativeResize="0"/>
          <p:nvPr/>
        </p:nvPicPr>
        <p:blipFill>
          <a:blip r:embed="rId3">
            <a:alphaModFix/>
          </a:blip>
          <a:stretch>
            <a:fillRect/>
          </a:stretch>
        </p:blipFill>
        <p:spPr>
          <a:xfrm>
            <a:off x="4068750" y="1673150"/>
            <a:ext cx="4610724" cy="24206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82" name="Shape 182"/>
        <p:cNvGrpSpPr/>
        <p:nvPr/>
      </p:nvGrpSpPr>
      <p:grpSpPr>
        <a:xfrm>
          <a:off x="0" y="0"/>
          <a:ext cx="0" cy="0"/>
          <a:chOff x="0" y="0"/>
          <a:chExt cx="0" cy="0"/>
        </a:xfrm>
      </p:grpSpPr>
      <p:sp>
        <p:nvSpPr>
          <p:cNvPr id="183" name="Google Shape;183;p19"/>
          <p:cNvSpPr txBox="1"/>
          <p:nvPr>
            <p:ph type="title"/>
          </p:nvPr>
        </p:nvSpPr>
        <p:spPr>
          <a:xfrm>
            <a:off x="1308150" y="1318650"/>
            <a:ext cx="71100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Agenda</a:t>
            </a:r>
            <a:endParaRPr/>
          </a:p>
        </p:txBody>
      </p:sp>
      <p:sp>
        <p:nvSpPr>
          <p:cNvPr id="184" name="Google Shape;184;p19"/>
          <p:cNvSpPr txBox="1"/>
          <p:nvPr/>
        </p:nvSpPr>
        <p:spPr>
          <a:xfrm>
            <a:off x="1293838" y="2303219"/>
            <a:ext cx="16077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300">
                <a:solidFill>
                  <a:srgbClr val="FFFFFF"/>
                </a:solidFill>
                <a:uFill>
                  <a:noFill/>
                </a:uFill>
                <a:latin typeface="Raleway"/>
                <a:ea typeface="Raleway"/>
                <a:cs typeface="Raleway"/>
                <a:sym typeface="Raleway"/>
                <a:hlinkClick action="ppaction://hlinksldjump" r:id="rId3">
                  <a:extLst>
                    <a:ext uri="{A12FA001-AC4F-418D-AE19-62706E023703}">
                      <ahyp:hlinkClr val="tx"/>
                    </a:ext>
                  </a:extLst>
                </a:hlinkClick>
              </a:rPr>
              <a:t>Overview</a:t>
            </a:r>
            <a:endParaRPr sz="1300">
              <a:solidFill>
                <a:srgbClr val="FFFFFF"/>
              </a:solidFill>
              <a:latin typeface="Raleway"/>
              <a:ea typeface="Raleway"/>
              <a:cs typeface="Raleway"/>
              <a:sym typeface="Raleway"/>
            </a:endParaRPr>
          </a:p>
        </p:txBody>
      </p:sp>
      <p:sp>
        <p:nvSpPr>
          <p:cNvPr id="185" name="Google Shape;185;p19"/>
          <p:cNvSpPr txBox="1"/>
          <p:nvPr/>
        </p:nvSpPr>
        <p:spPr>
          <a:xfrm>
            <a:off x="1293838" y="2704919"/>
            <a:ext cx="1607700" cy="325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GB" sz="1300">
                <a:solidFill>
                  <a:srgbClr val="FFFFFF"/>
                </a:solidFill>
                <a:uFill>
                  <a:noFill/>
                </a:uFill>
                <a:latin typeface="Raleway"/>
                <a:ea typeface="Raleway"/>
                <a:cs typeface="Raleway"/>
                <a:sym typeface="Raleway"/>
                <a:hlinkClick action="ppaction://hlinksldjump" r:id="rId4">
                  <a:extLst>
                    <a:ext uri="{A12FA001-AC4F-418D-AE19-62706E023703}">
                      <ahyp:hlinkClr val="tx"/>
                    </a:ext>
                  </a:extLst>
                </a:hlinkClick>
              </a:rPr>
              <a:t>ESG intro</a:t>
            </a:r>
            <a:endParaRPr sz="1300">
              <a:solidFill>
                <a:srgbClr val="FFFFFF"/>
              </a:solidFill>
              <a:latin typeface="Raleway"/>
              <a:ea typeface="Raleway"/>
              <a:cs typeface="Raleway"/>
              <a:sym typeface="Raleway"/>
            </a:endParaRPr>
          </a:p>
        </p:txBody>
      </p:sp>
      <p:sp>
        <p:nvSpPr>
          <p:cNvPr id="186" name="Google Shape;186;p19">
            <a:hlinkClick action="ppaction://hlinksldjump" r:id="rId5"/>
          </p:cNvPr>
          <p:cNvSpPr txBox="1"/>
          <p:nvPr/>
        </p:nvSpPr>
        <p:spPr>
          <a:xfrm>
            <a:off x="1293838" y="3106619"/>
            <a:ext cx="16077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300">
                <a:solidFill>
                  <a:srgbClr val="FFFFFF"/>
                </a:solidFill>
                <a:uFill>
                  <a:noFill/>
                </a:uFill>
                <a:latin typeface="Raleway"/>
                <a:ea typeface="Raleway"/>
                <a:cs typeface="Raleway"/>
                <a:sym typeface="Raleway"/>
                <a:hlinkClick action="ppaction://hlinksldjump" r:id="rId6">
                  <a:extLst>
                    <a:ext uri="{A12FA001-AC4F-418D-AE19-62706E023703}">
                      <ahyp:hlinkClr val="tx"/>
                    </a:ext>
                  </a:extLst>
                </a:hlinkClick>
              </a:rPr>
              <a:t>Our questions</a:t>
            </a:r>
            <a:endParaRPr sz="1300">
              <a:solidFill>
                <a:srgbClr val="FFFFFF"/>
              </a:solidFill>
              <a:latin typeface="Raleway"/>
              <a:ea typeface="Raleway"/>
              <a:cs typeface="Raleway"/>
              <a:sym typeface="Raleway"/>
            </a:endParaRPr>
          </a:p>
        </p:txBody>
      </p:sp>
      <p:sp>
        <p:nvSpPr>
          <p:cNvPr id="187" name="Google Shape;187;p19">
            <a:hlinkClick action="ppaction://hlinksldjump" r:id="rId7"/>
          </p:cNvPr>
          <p:cNvSpPr txBox="1"/>
          <p:nvPr/>
        </p:nvSpPr>
        <p:spPr>
          <a:xfrm>
            <a:off x="1293838" y="3508319"/>
            <a:ext cx="1607700" cy="325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GB" sz="1300">
                <a:solidFill>
                  <a:srgbClr val="FFFFFF"/>
                </a:solidFill>
                <a:uFill>
                  <a:noFill/>
                </a:uFill>
                <a:latin typeface="Raleway"/>
                <a:ea typeface="Raleway"/>
                <a:cs typeface="Raleway"/>
                <a:sym typeface="Raleway"/>
                <a:hlinkClick action="ppaction://hlinksldjump" r:id="rId8">
                  <a:extLst>
                    <a:ext uri="{A12FA001-AC4F-418D-AE19-62706E023703}">
                      <ahyp:hlinkClr val="tx"/>
                    </a:ext>
                  </a:extLst>
                </a:hlinkClick>
              </a:rPr>
              <a:t>Project objective</a:t>
            </a:r>
            <a:endParaRPr sz="1300">
              <a:solidFill>
                <a:srgbClr val="FFFFFF"/>
              </a:solidFill>
              <a:latin typeface="Raleway"/>
              <a:ea typeface="Raleway"/>
              <a:cs typeface="Raleway"/>
              <a:sym typeface="Raleway"/>
            </a:endParaRPr>
          </a:p>
        </p:txBody>
      </p:sp>
      <p:sp>
        <p:nvSpPr>
          <p:cNvPr id="188" name="Google Shape;188;p19"/>
          <p:cNvSpPr txBox="1"/>
          <p:nvPr/>
        </p:nvSpPr>
        <p:spPr>
          <a:xfrm>
            <a:off x="3448425" y="2303225"/>
            <a:ext cx="18324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300">
                <a:solidFill>
                  <a:srgbClr val="FFFFFF"/>
                </a:solidFill>
                <a:uFill>
                  <a:noFill/>
                </a:uFill>
                <a:latin typeface="Raleway"/>
                <a:ea typeface="Raleway"/>
                <a:cs typeface="Raleway"/>
                <a:sym typeface="Raleway"/>
                <a:hlinkClick action="ppaction://hlinksldjump" r:id="rId9">
                  <a:extLst>
                    <a:ext uri="{A12FA001-AC4F-418D-AE19-62706E023703}">
                      <ahyp:hlinkClr val="tx"/>
                    </a:ext>
                  </a:extLst>
                </a:hlinkClick>
              </a:rPr>
              <a:t>Database Framework</a:t>
            </a:r>
            <a:endParaRPr sz="1300">
              <a:solidFill>
                <a:srgbClr val="FFFFFF"/>
              </a:solidFill>
              <a:latin typeface="Raleway"/>
              <a:ea typeface="Raleway"/>
              <a:cs typeface="Raleway"/>
              <a:sym typeface="Raleway"/>
            </a:endParaRPr>
          </a:p>
        </p:txBody>
      </p:sp>
      <p:sp>
        <p:nvSpPr>
          <p:cNvPr id="189" name="Google Shape;189;p19"/>
          <p:cNvSpPr txBox="1"/>
          <p:nvPr/>
        </p:nvSpPr>
        <p:spPr>
          <a:xfrm>
            <a:off x="3448432" y="2704919"/>
            <a:ext cx="16347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300">
                <a:solidFill>
                  <a:srgbClr val="FFFFFF"/>
                </a:solidFill>
                <a:uFill>
                  <a:noFill/>
                </a:uFill>
                <a:latin typeface="Raleway"/>
                <a:ea typeface="Raleway"/>
                <a:cs typeface="Raleway"/>
                <a:sym typeface="Raleway"/>
                <a:hlinkClick action="ppaction://hlinksldjump" r:id="rId10">
                  <a:extLst>
                    <a:ext uri="{A12FA001-AC4F-418D-AE19-62706E023703}">
                      <ahyp:hlinkClr val="tx"/>
                    </a:ext>
                  </a:extLst>
                </a:hlinkClick>
              </a:rPr>
              <a:t>Target audience</a:t>
            </a:r>
            <a:endParaRPr sz="1300">
              <a:solidFill>
                <a:srgbClr val="FFFFFF"/>
              </a:solidFill>
              <a:latin typeface="Raleway"/>
              <a:ea typeface="Raleway"/>
              <a:cs typeface="Raleway"/>
              <a:sym typeface="Raleway"/>
            </a:endParaRPr>
          </a:p>
        </p:txBody>
      </p:sp>
      <p:sp>
        <p:nvSpPr>
          <p:cNvPr id="190" name="Google Shape;190;p19"/>
          <p:cNvSpPr txBox="1"/>
          <p:nvPr/>
        </p:nvSpPr>
        <p:spPr>
          <a:xfrm>
            <a:off x="3448432" y="3106619"/>
            <a:ext cx="16347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300">
                <a:solidFill>
                  <a:srgbClr val="FFFFFF"/>
                </a:solidFill>
                <a:uFill>
                  <a:noFill/>
                </a:uFill>
                <a:latin typeface="Raleway"/>
                <a:ea typeface="Raleway"/>
                <a:cs typeface="Raleway"/>
                <a:sym typeface="Raleway"/>
                <a:hlinkClick action="ppaction://hlinksldjump" r:id="rId11">
                  <a:extLst>
                    <a:ext uri="{A12FA001-AC4F-418D-AE19-62706E023703}">
                      <ahyp:hlinkClr val="tx"/>
                    </a:ext>
                  </a:extLst>
                </a:hlinkClick>
              </a:rPr>
              <a:t>Proposed solution</a:t>
            </a:r>
            <a:endParaRPr sz="1300">
              <a:solidFill>
                <a:srgbClr val="FFFFFF"/>
              </a:solidFill>
              <a:latin typeface="Raleway"/>
              <a:ea typeface="Raleway"/>
              <a:cs typeface="Raleway"/>
              <a:sym typeface="Raleway"/>
            </a:endParaRPr>
          </a:p>
        </p:txBody>
      </p:sp>
      <p:sp>
        <p:nvSpPr>
          <p:cNvPr id="191" name="Google Shape;191;p19"/>
          <p:cNvSpPr txBox="1"/>
          <p:nvPr/>
        </p:nvSpPr>
        <p:spPr>
          <a:xfrm>
            <a:off x="3448432" y="3508319"/>
            <a:ext cx="16347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300">
                <a:solidFill>
                  <a:srgbClr val="FFFFFF"/>
                </a:solidFill>
                <a:uFill>
                  <a:noFill/>
                </a:uFill>
                <a:latin typeface="Raleway"/>
                <a:ea typeface="Raleway"/>
                <a:cs typeface="Raleway"/>
                <a:sym typeface="Raleway"/>
                <a:hlinkClick action="ppaction://hlinksldjump" r:id="rId12">
                  <a:extLst>
                    <a:ext uri="{A12FA001-AC4F-418D-AE19-62706E023703}">
                      <ahyp:hlinkClr val="tx"/>
                    </a:ext>
                  </a:extLst>
                </a:hlinkClick>
              </a:rPr>
              <a:t>Data Exploration</a:t>
            </a:r>
            <a:endParaRPr sz="1300">
              <a:solidFill>
                <a:srgbClr val="FFFFFF"/>
              </a:solidFill>
              <a:latin typeface="Raleway"/>
              <a:ea typeface="Raleway"/>
              <a:cs typeface="Raleway"/>
              <a:sym typeface="Raleway"/>
            </a:endParaRPr>
          </a:p>
        </p:txBody>
      </p:sp>
      <p:sp>
        <p:nvSpPr>
          <p:cNvPr id="192" name="Google Shape;192;p19"/>
          <p:cNvSpPr txBox="1"/>
          <p:nvPr/>
        </p:nvSpPr>
        <p:spPr>
          <a:xfrm>
            <a:off x="5611135" y="2303219"/>
            <a:ext cx="12411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300">
                <a:solidFill>
                  <a:srgbClr val="FFFFFF"/>
                </a:solidFill>
                <a:uFill>
                  <a:noFill/>
                </a:uFill>
                <a:latin typeface="Raleway"/>
                <a:ea typeface="Raleway"/>
                <a:cs typeface="Raleway"/>
                <a:sym typeface="Raleway"/>
                <a:hlinkClick action="ppaction://hlinksldjump" r:id="rId13">
                  <a:extLst>
                    <a:ext uri="{A12FA001-AC4F-418D-AE19-62706E023703}">
                      <ahyp:hlinkClr val="tx"/>
                    </a:ext>
                  </a:extLst>
                </a:hlinkClick>
              </a:rPr>
              <a:t>Deliverables</a:t>
            </a:r>
            <a:endParaRPr sz="1300">
              <a:solidFill>
                <a:srgbClr val="FFFFFF"/>
              </a:solidFill>
              <a:latin typeface="Raleway"/>
              <a:ea typeface="Raleway"/>
              <a:cs typeface="Raleway"/>
              <a:sym typeface="Raleway"/>
            </a:endParaRPr>
          </a:p>
        </p:txBody>
      </p:sp>
      <p:sp>
        <p:nvSpPr>
          <p:cNvPr id="193" name="Google Shape;193;p19"/>
          <p:cNvSpPr txBox="1"/>
          <p:nvPr/>
        </p:nvSpPr>
        <p:spPr>
          <a:xfrm>
            <a:off x="5611135" y="2704919"/>
            <a:ext cx="1241100" cy="325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GB" sz="1300">
                <a:solidFill>
                  <a:srgbClr val="FFFFFF"/>
                </a:solidFill>
                <a:latin typeface="Raleway"/>
                <a:ea typeface="Raleway"/>
                <a:cs typeface="Raleway"/>
                <a:sym typeface="Raleway"/>
              </a:rPr>
              <a:t>Our Journey</a:t>
            </a:r>
            <a:endParaRPr sz="1300">
              <a:solidFill>
                <a:srgbClr val="FFFFFF"/>
              </a:solidFill>
              <a:latin typeface="Raleway"/>
              <a:ea typeface="Raleway"/>
              <a:cs typeface="Raleway"/>
              <a:sym typeface="Raleway"/>
            </a:endParaRPr>
          </a:p>
        </p:txBody>
      </p:sp>
      <p:sp>
        <p:nvSpPr>
          <p:cNvPr id="194" name="Google Shape;194;p19"/>
          <p:cNvSpPr txBox="1"/>
          <p:nvPr/>
        </p:nvSpPr>
        <p:spPr>
          <a:xfrm>
            <a:off x="5611135" y="3106619"/>
            <a:ext cx="12411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300">
                <a:solidFill>
                  <a:srgbClr val="FFFFFF"/>
                </a:solidFill>
                <a:uFill>
                  <a:noFill/>
                </a:uFill>
                <a:latin typeface="Raleway"/>
                <a:ea typeface="Raleway"/>
                <a:cs typeface="Raleway"/>
                <a:sym typeface="Raleway"/>
                <a:hlinkClick>
                  <a:extLst>
                    <a:ext uri="{A12FA001-AC4F-418D-AE19-62706E023703}">
                      <ahyp:hlinkClr val="tx"/>
                    </a:ext>
                  </a:extLst>
                </a:hlinkClick>
              </a:rPr>
              <a:t>Team</a:t>
            </a:r>
            <a:endParaRPr sz="1300">
              <a:solidFill>
                <a:srgbClr val="FFFFFF"/>
              </a:solidFill>
              <a:latin typeface="Raleway"/>
              <a:ea typeface="Raleway"/>
              <a:cs typeface="Raleway"/>
              <a:sym typeface="Raleway"/>
            </a:endParaRPr>
          </a:p>
        </p:txBody>
      </p:sp>
      <p:sp>
        <p:nvSpPr>
          <p:cNvPr id="195" name="Google Shape;195;p19"/>
          <p:cNvSpPr/>
          <p:nvPr/>
        </p:nvSpPr>
        <p:spPr>
          <a:xfrm>
            <a:off x="1262725" y="136500"/>
            <a:ext cx="1360200" cy="2049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37"/>
          <p:cNvSpPr txBox="1"/>
          <p:nvPr>
            <p:ph type="title"/>
          </p:nvPr>
        </p:nvSpPr>
        <p:spPr>
          <a:xfrm>
            <a:off x="730000" y="1318650"/>
            <a:ext cx="7502100" cy="103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000000"/>
                </a:solidFill>
              </a:rPr>
              <a:t>Machine Learning for Stock Predictions</a:t>
            </a:r>
            <a:endParaRPr/>
          </a:p>
        </p:txBody>
      </p:sp>
      <p:pic>
        <p:nvPicPr>
          <p:cNvPr id="362" name="Google Shape;362;p37"/>
          <p:cNvPicPr preferRelativeResize="0"/>
          <p:nvPr/>
        </p:nvPicPr>
        <p:blipFill>
          <a:blip r:embed="rId3">
            <a:alphaModFix/>
          </a:blip>
          <a:stretch>
            <a:fillRect/>
          </a:stretch>
        </p:blipFill>
        <p:spPr>
          <a:xfrm>
            <a:off x="1424875" y="1907600"/>
            <a:ext cx="6294249" cy="3147124"/>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p38"/>
          <p:cNvSpPr txBox="1"/>
          <p:nvPr>
            <p:ph type="title"/>
          </p:nvPr>
        </p:nvSpPr>
        <p:spPr>
          <a:xfrm>
            <a:off x="730000" y="1318650"/>
            <a:ext cx="4498200" cy="103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000000"/>
                </a:solidFill>
              </a:rPr>
              <a:t>Example: Apple</a:t>
            </a:r>
            <a:endParaRPr/>
          </a:p>
        </p:txBody>
      </p:sp>
      <p:pic>
        <p:nvPicPr>
          <p:cNvPr id="368" name="Google Shape;368;p38"/>
          <p:cNvPicPr preferRelativeResize="0"/>
          <p:nvPr/>
        </p:nvPicPr>
        <p:blipFill>
          <a:blip r:embed="rId3">
            <a:alphaModFix/>
          </a:blip>
          <a:stretch>
            <a:fillRect/>
          </a:stretch>
        </p:blipFill>
        <p:spPr>
          <a:xfrm>
            <a:off x="4909375" y="1256250"/>
            <a:ext cx="3849500" cy="3593875"/>
          </a:xfrm>
          <a:prstGeom prst="rect">
            <a:avLst/>
          </a:prstGeom>
          <a:noFill/>
          <a:ln>
            <a:noFill/>
          </a:ln>
        </p:spPr>
      </p:pic>
      <p:pic>
        <p:nvPicPr>
          <p:cNvPr id="369" name="Google Shape;369;p38"/>
          <p:cNvPicPr preferRelativeResize="0"/>
          <p:nvPr/>
        </p:nvPicPr>
        <p:blipFill>
          <a:blip r:embed="rId4">
            <a:alphaModFix/>
          </a:blip>
          <a:stretch>
            <a:fillRect/>
          </a:stretch>
        </p:blipFill>
        <p:spPr>
          <a:xfrm>
            <a:off x="730000" y="1935850"/>
            <a:ext cx="4012630" cy="2485649"/>
          </a:xfrm>
          <a:prstGeom prst="rect">
            <a:avLst/>
          </a:prstGeom>
          <a:noFill/>
          <a:ln>
            <a:noFill/>
          </a:ln>
        </p:spPr>
      </p:pic>
      <p:sp>
        <p:nvSpPr>
          <p:cNvPr id="370" name="Google Shape;370;p38"/>
          <p:cNvSpPr txBox="1"/>
          <p:nvPr>
            <p:ph idx="1" type="body"/>
          </p:nvPr>
        </p:nvSpPr>
        <p:spPr>
          <a:xfrm>
            <a:off x="639313" y="4553875"/>
            <a:ext cx="4194000" cy="3873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GB" sz="1000">
                <a:solidFill>
                  <a:srgbClr val="24292E"/>
                </a:solidFill>
                <a:highlight>
                  <a:srgbClr val="FFFFFF"/>
                </a:highlight>
                <a:latin typeface="Arial"/>
                <a:ea typeface="Arial"/>
                <a:cs typeface="Arial"/>
                <a:sym typeface="Arial"/>
              </a:rPr>
              <a:t>Mean absolute percentage error (MAPE) &amp; Forecast for Apple stock</a:t>
            </a:r>
            <a:endParaRPr sz="1000">
              <a:solidFill>
                <a:srgbClr val="24292E"/>
              </a:solidFill>
              <a:highlight>
                <a:srgbClr val="FFFFFF"/>
              </a:highlight>
              <a:latin typeface="Arial"/>
              <a:ea typeface="Arial"/>
              <a:cs typeface="Arial"/>
              <a:sym typeface="Arial"/>
            </a:endParaRPr>
          </a:p>
          <a:p>
            <a:pPr indent="0" lvl="0" marL="0" rtl="0" algn="l">
              <a:spcBef>
                <a:spcPts val="0"/>
              </a:spcBef>
              <a:spcAft>
                <a:spcPts val="1600"/>
              </a:spcAft>
              <a:buNone/>
            </a:pPr>
            <a:r>
              <a:t/>
            </a:r>
            <a:endParaRPr>
              <a:solidFill>
                <a:srgbClr val="24292E"/>
              </a:solidFill>
              <a:highlight>
                <a:srgbClr val="FFFFFF"/>
              </a:highlight>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p39"/>
          <p:cNvSpPr txBox="1"/>
          <p:nvPr>
            <p:ph type="title"/>
          </p:nvPr>
        </p:nvSpPr>
        <p:spPr>
          <a:xfrm>
            <a:off x="730000" y="1318650"/>
            <a:ext cx="6708900" cy="103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000000"/>
                </a:solidFill>
              </a:rPr>
              <a:t>Machine Learning For ESG vs Stock Price</a:t>
            </a:r>
            <a:endParaRPr/>
          </a:p>
        </p:txBody>
      </p:sp>
      <p:pic>
        <p:nvPicPr>
          <p:cNvPr id="376" name="Google Shape;376;p39"/>
          <p:cNvPicPr preferRelativeResize="0"/>
          <p:nvPr/>
        </p:nvPicPr>
        <p:blipFill rotWithShape="1">
          <a:blip r:embed="rId3">
            <a:alphaModFix/>
          </a:blip>
          <a:srcRect b="0" l="-2889" r="2890" t="0"/>
          <a:stretch/>
        </p:blipFill>
        <p:spPr>
          <a:xfrm>
            <a:off x="730000" y="1837400"/>
            <a:ext cx="4704949" cy="3138459"/>
          </a:xfrm>
          <a:prstGeom prst="rect">
            <a:avLst/>
          </a:prstGeom>
          <a:noFill/>
          <a:ln>
            <a:noFill/>
          </a:ln>
        </p:spPr>
      </p:pic>
      <p:pic>
        <p:nvPicPr>
          <p:cNvPr id="377" name="Google Shape;377;p39"/>
          <p:cNvPicPr preferRelativeResize="0"/>
          <p:nvPr/>
        </p:nvPicPr>
        <p:blipFill>
          <a:blip r:embed="rId4">
            <a:alphaModFix/>
          </a:blip>
          <a:stretch>
            <a:fillRect/>
          </a:stretch>
        </p:blipFill>
        <p:spPr>
          <a:xfrm>
            <a:off x="5332076" y="3121975"/>
            <a:ext cx="3283300" cy="15597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381" name="Shape 381"/>
        <p:cNvGrpSpPr/>
        <p:nvPr/>
      </p:nvGrpSpPr>
      <p:grpSpPr>
        <a:xfrm>
          <a:off x="0" y="0"/>
          <a:ext cx="0" cy="0"/>
          <a:chOff x="0" y="0"/>
          <a:chExt cx="0" cy="0"/>
        </a:xfrm>
      </p:grpSpPr>
      <p:sp>
        <p:nvSpPr>
          <p:cNvPr id="382" name="Google Shape;382;p40"/>
          <p:cNvSpPr txBox="1"/>
          <p:nvPr>
            <p:ph type="title"/>
          </p:nvPr>
        </p:nvSpPr>
        <p:spPr>
          <a:xfrm>
            <a:off x="729450" y="1322450"/>
            <a:ext cx="7010100" cy="350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200"/>
              <a:t>The Dashboard</a:t>
            </a:r>
            <a:endParaRPr sz="1200"/>
          </a:p>
        </p:txBody>
      </p:sp>
      <p:sp>
        <p:nvSpPr>
          <p:cNvPr id="383" name="Google Shape;383;p40"/>
          <p:cNvSpPr txBox="1"/>
          <p:nvPr>
            <p:ph idx="4294967295" type="body"/>
          </p:nvPr>
        </p:nvSpPr>
        <p:spPr>
          <a:xfrm>
            <a:off x="369525" y="1749350"/>
            <a:ext cx="7820100" cy="287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600">
                <a:solidFill>
                  <a:srgbClr val="FFFFFF"/>
                </a:solidFill>
              </a:rPr>
              <a:t>Why Tableau?</a:t>
            </a:r>
            <a:r>
              <a:rPr lang="en-GB" sz="2600">
                <a:solidFill>
                  <a:srgbClr val="FFFFFF"/>
                </a:solidFill>
              </a:rPr>
              <a:t> </a:t>
            </a:r>
            <a:endParaRPr sz="2600">
              <a:solidFill>
                <a:srgbClr val="FFFFFF"/>
              </a:solidFill>
            </a:endParaRPr>
          </a:p>
          <a:p>
            <a:pPr indent="-342900" lvl="0" marL="457200" rtl="0" algn="l">
              <a:spcBef>
                <a:spcPts val="1600"/>
              </a:spcBef>
              <a:spcAft>
                <a:spcPts val="0"/>
              </a:spcAft>
              <a:buClr>
                <a:srgbClr val="FFFFFF"/>
              </a:buClr>
              <a:buSzPts val="1800"/>
              <a:buChar char="●"/>
            </a:pPr>
            <a:r>
              <a:rPr lang="en-GB" sz="1800">
                <a:solidFill>
                  <a:srgbClr val="FFFFFF"/>
                </a:solidFill>
              </a:rPr>
              <a:t>DB Integration</a:t>
            </a:r>
            <a:endParaRPr sz="1800">
              <a:solidFill>
                <a:srgbClr val="FFFFFF"/>
              </a:solidFill>
            </a:endParaRPr>
          </a:p>
          <a:p>
            <a:pPr indent="-342900" lvl="0" marL="457200" rtl="0" algn="l">
              <a:spcBef>
                <a:spcPts val="0"/>
              </a:spcBef>
              <a:spcAft>
                <a:spcPts val="0"/>
              </a:spcAft>
              <a:buClr>
                <a:srgbClr val="FFFFFF"/>
              </a:buClr>
              <a:buSzPts val="1800"/>
              <a:buChar char="●"/>
            </a:pPr>
            <a:r>
              <a:rPr lang="en-GB" sz="1800">
                <a:solidFill>
                  <a:schemeClr val="lt1"/>
                </a:solidFill>
              </a:rPr>
              <a:t>Simple &amp; Clean</a:t>
            </a:r>
            <a:endParaRPr sz="1800">
              <a:solidFill>
                <a:schemeClr val="lt1"/>
              </a:solidFill>
            </a:endParaRPr>
          </a:p>
          <a:p>
            <a:pPr indent="-342900" lvl="0" marL="457200" rtl="0" algn="l">
              <a:spcBef>
                <a:spcPts val="0"/>
              </a:spcBef>
              <a:spcAft>
                <a:spcPts val="0"/>
              </a:spcAft>
              <a:buClr>
                <a:schemeClr val="lt1"/>
              </a:buClr>
              <a:buSzPts val="1800"/>
              <a:buChar char="●"/>
            </a:pPr>
            <a:r>
              <a:rPr lang="en-GB" sz="1800">
                <a:solidFill>
                  <a:schemeClr val="lt1"/>
                </a:solidFill>
              </a:rPr>
              <a:t>Interactive</a:t>
            </a:r>
            <a:endParaRPr sz="1800">
              <a:solidFill>
                <a:schemeClr val="lt1"/>
              </a:solidFill>
            </a:endParaRPr>
          </a:p>
          <a:p>
            <a:pPr indent="0" lvl="0" marL="0" rtl="0" algn="l">
              <a:spcBef>
                <a:spcPts val="1600"/>
              </a:spcBef>
              <a:spcAft>
                <a:spcPts val="1600"/>
              </a:spcAft>
              <a:buNone/>
            </a:pPr>
            <a:r>
              <a:t/>
            </a:r>
            <a:endParaRPr sz="1800">
              <a:solidFill>
                <a:srgbClr val="FFFFFF"/>
              </a:solidFill>
            </a:endParaRPr>
          </a:p>
        </p:txBody>
      </p:sp>
      <p:pic>
        <p:nvPicPr>
          <p:cNvPr id="384" name="Google Shape;384;p40"/>
          <p:cNvPicPr preferRelativeResize="0"/>
          <p:nvPr/>
        </p:nvPicPr>
        <p:blipFill>
          <a:blip r:embed="rId3">
            <a:alphaModFix/>
          </a:blip>
          <a:stretch>
            <a:fillRect/>
          </a:stretch>
        </p:blipFill>
        <p:spPr>
          <a:xfrm>
            <a:off x="5332125" y="2116275"/>
            <a:ext cx="2857500" cy="16002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p41"/>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Interactive Demo</a:t>
            </a:r>
            <a:endParaRPr/>
          </a:p>
        </p:txBody>
      </p:sp>
      <p:sp>
        <p:nvSpPr>
          <p:cNvPr id="390" name="Google Shape;390;p41"/>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GB"/>
              <a:t>Switch to Demo</a:t>
            </a:r>
            <a:endParaRPr/>
          </a:p>
        </p:txBody>
      </p:sp>
      <p:pic>
        <p:nvPicPr>
          <p:cNvPr id="391" name="Google Shape;391;p41"/>
          <p:cNvPicPr preferRelativeResize="0"/>
          <p:nvPr/>
        </p:nvPicPr>
        <p:blipFill>
          <a:blip r:embed="rId3">
            <a:alphaModFix/>
          </a:blip>
          <a:stretch>
            <a:fillRect/>
          </a:stretch>
        </p:blipFill>
        <p:spPr>
          <a:xfrm>
            <a:off x="3957850" y="1101600"/>
            <a:ext cx="4808300" cy="3823467"/>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p42"/>
          <p:cNvSpPr txBox="1"/>
          <p:nvPr>
            <p:ph type="title"/>
          </p:nvPr>
        </p:nvSpPr>
        <p:spPr>
          <a:xfrm>
            <a:off x="730000" y="1318650"/>
            <a:ext cx="3449100" cy="103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000000"/>
                </a:solidFill>
              </a:rPr>
              <a:t>ESG Score vs RoE</a:t>
            </a:r>
            <a:endParaRPr/>
          </a:p>
        </p:txBody>
      </p:sp>
      <p:sp>
        <p:nvSpPr>
          <p:cNvPr id="397" name="Google Shape;397;p42"/>
          <p:cNvSpPr txBox="1"/>
          <p:nvPr>
            <p:ph idx="1" type="body"/>
          </p:nvPr>
        </p:nvSpPr>
        <p:spPr>
          <a:xfrm>
            <a:off x="721225" y="2517200"/>
            <a:ext cx="3098700" cy="227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24292E"/>
                </a:solidFill>
                <a:highlight>
                  <a:srgbClr val="FFFFFF"/>
                </a:highlight>
                <a:latin typeface="Arial"/>
                <a:ea typeface="Arial"/>
                <a:cs typeface="Arial"/>
                <a:sym typeface="Arial"/>
              </a:rPr>
              <a:t>Our Industry analysis concludes the following</a:t>
            </a:r>
            <a:r>
              <a:rPr lang="en-GB">
                <a:solidFill>
                  <a:srgbClr val="24292E"/>
                </a:solidFill>
                <a:highlight>
                  <a:srgbClr val="FFFFFF"/>
                </a:highlight>
                <a:latin typeface="Arial"/>
                <a:ea typeface="Arial"/>
                <a:cs typeface="Arial"/>
                <a:sym typeface="Arial"/>
              </a:rPr>
              <a:t>:</a:t>
            </a:r>
            <a:endParaRPr>
              <a:solidFill>
                <a:srgbClr val="24292E"/>
              </a:solidFill>
              <a:highlight>
                <a:srgbClr val="FFFFFF"/>
              </a:highlight>
              <a:latin typeface="Arial"/>
              <a:ea typeface="Arial"/>
              <a:cs typeface="Arial"/>
              <a:sym typeface="Arial"/>
            </a:endParaRPr>
          </a:p>
          <a:p>
            <a:pPr indent="-311150" lvl="0" marL="457200" rtl="0" algn="l">
              <a:spcBef>
                <a:spcPts val="1600"/>
              </a:spcBef>
              <a:spcAft>
                <a:spcPts val="0"/>
              </a:spcAft>
              <a:buClr>
                <a:srgbClr val="24292E"/>
              </a:buClr>
              <a:buSzPts val="1300"/>
              <a:buFont typeface="Arial"/>
              <a:buChar char="●"/>
            </a:pPr>
            <a:r>
              <a:rPr lang="en-GB">
                <a:solidFill>
                  <a:srgbClr val="24292E"/>
                </a:solidFill>
                <a:highlight>
                  <a:srgbClr val="FFFFFF"/>
                </a:highlight>
                <a:latin typeface="Arial"/>
                <a:ea typeface="Arial"/>
                <a:cs typeface="Arial"/>
                <a:sym typeface="Arial"/>
              </a:rPr>
              <a:t>There is a negative correlation with RoE and ESG score</a:t>
            </a:r>
            <a:endParaRPr>
              <a:solidFill>
                <a:srgbClr val="24292E"/>
              </a:solidFill>
              <a:highlight>
                <a:srgbClr val="FFFFFF"/>
              </a:highlight>
              <a:latin typeface="Arial"/>
              <a:ea typeface="Arial"/>
              <a:cs typeface="Arial"/>
              <a:sym typeface="Arial"/>
            </a:endParaRPr>
          </a:p>
          <a:p>
            <a:pPr indent="-311150" lvl="0" marL="457200" rtl="0" algn="l">
              <a:spcBef>
                <a:spcPts val="0"/>
              </a:spcBef>
              <a:spcAft>
                <a:spcPts val="0"/>
              </a:spcAft>
              <a:buClr>
                <a:srgbClr val="24292E"/>
              </a:buClr>
              <a:buSzPts val="1300"/>
              <a:buFont typeface="Arial"/>
              <a:buChar char="●"/>
            </a:pPr>
            <a:r>
              <a:rPr lang="en-GB">
                <a:solidFill>
                  <a:srgbClr val="24292E"/>
                </a:solidFill>
                <a:highlight>
                  <a:srgbClr val="FFFFFF"/>
                </a:highlight>
                <a:latin typeface="Arial"/>
                <a:ea typeface="Arial"/>
                <a:cs typeface="Arial"/>
                <a:sym typeface="Arial"/>
              </a:rPr>
              <a:t>The retail industry has a high RoE, but very low ESG scores</a:t>
            </a:r>
            <a:endParaRPr>
              <a:solidFill>
                <a:srgbClr val="24292E"/>
              </a:solidFill>
              <a:highlight>
                <a:srgbClr val="FFFFFF"/>
              </a:highlight>
              <a:latin typeface="Arial"/>
              <a:ea typeface="Arial"/>
              <a:cs typeface="Arial"/>
              <a:sym typeface="Arial"/>
            </a:endParaRPr>
          </a:p>
        </p:txBody>
      </p:sp>
      <p:pic>
        <p:nvPicPr>
          <p:cNvPr id="398" name="Google Shape;398;p42"/>
          <p:cNvPicPr preferRelativeResize="0"/>
          <p:nvPr/>
        </p:nvPicPr>
        <p:blipFill>
          <a:blip r:embed="rId3">
            <a:alphaModFix/>
          </a:blip>
          <a:stretch>
            <a:fillRect/>
          </a:stretch>
        </p:blipFill>
        <p:spPr>
          <a:xfrm>
            <a:off x="4313700" y="899900"/>
            <a:ext cx="4660102" cy="4021601"/>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p43"/>
          <p:cNvSpPr txBox="1"/>
          <p:nvPr>
            <p:ph type="title"/>
          </p:nvPr>
        </p:nvSpPr>
        <p:spPr>
          <a:xfrm>
            <a:off x="730000" y="1318650"/>
            <a:ext cx="3449100" cy="103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000000"/>
                </a:solidFill>
              </a:rPr>
              <a:t>ESG score by Industry</a:t>
            </a:r>
            <a:endParaRPr/>
          </a:p>
        </p:txBody>
      </p:sp>
      <p:sp>
        <p:nvSpPr>
          <p:cNvPr id="404" name="Google Shape;404;p43"/>
          <p:cNvSpPr txBox="1"/>
          <p:nvPr>
            <p:ph idx="1" type="body"/>
          </p:nvPr>
        </p:nvSpPr>
        <p:spPr>
          <a:xfrm>
            <a:off x="721225" y="2517200"/>
            <a:ext cx="3098700" cy="227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24292E"/>
                </a:solidFill>
                <a:highlight>
                  <a:srgbClr val="FFFFFF"/>
                </a:highlight>
                <a:latin typeface="Arial"/>
                <a:ea typeface="Arial"/>
                <a:cs typeface="Arial"/>
                <a:sym typeface="Arial"/>
              </a:rPr>
              <a:t>Reviewing ESG scores by industry we can determine the following:</a:t>
            </a:r>
            <a:endParaRPr>
              <a:solidFill>
                <a:srgbClr val="24292E"/>
              </a:solidFill>
              <a:highlight>
                <a:srgbClr val="FFFFFF"/>
              </a:highlight>
              <a:latin typeface="Arial"/>
              <a:ea typeface="Arial"/>
              <a:cs typeface="Arial"/>
              <a:sym typeface="Arial"/>
            </a:endParaRPr>
          </a:p>
          <a:p>
            <a:pPr indent="-311150" lvl="0" marL="457200" rtl="0" algn="l">
              <a:spcBef>
                <a:spcPts val="1600"/>
              </a:spcBef>
              <a:spcAft>
                <a:spcPts val="0"/>
              </a:spcAft>
              <a:buClr>
                <a:srgbClr val="24292E"/>
              </a:buClr>
              <a:buSzPts val="1300"/>
              <a:buFont typeface="Arial"/>
              <a:buChar char="●"/>
            </a:pPr>
            <a:r>
              <a:rPr lang="en-GB">
                <a:solidFill>
                  <a:srgbClr val="24292E"/>
                </a:solidFill>
                <a:highlight>
                  <a:srgbClr val="FFFFFF"/>
                </a:highlight>
                <a:latin typeface="Arial"/>
                <a:ea typeface="Arial"/>
                <a:cs typeface="Arial"/>
                <a:sym typeface="Arial"/>
              </a:rPr>
              <a:t>Utility companies have the best scores</a:t>
            </a:r>
            <a:endParaRPr>
              <a:solidFill>
                <a:srgbClr val="24292E"/>
              </a:solidFill>
              <a:highlight>
                <a:srgbClr val="FFFFFF"/>
              </a:highlight>
              <a:latin typeface="Arial"/>
              <a:ea typeface="Arial"/>
              <a:cs typeface="Arial"/>
              <a:sym typeface="Arial"/>
            </a:endParaRPr>
          </a:p>
          <a:p>
            <a:pPr indent="-311150" lvl="0" marL="457200" rtl="0" algn="l">
              <a:spcBef>
                <a:spcPts val="0"/>
              </a:spcBef>
              <a:spcAft>
                <a:spcPts val="0"/>
              </a:spcAft>
              <a:buClr>
                <a:srgbClr val="24292E"/>
              </a:buClr>
              <a:buSzPts val="1300"/>
              <a:buFont typeface="Arial"/>
              <a:buChar char="●"/>
            </a:pPr>
            <a:r>
              <a:rPr lang="en-GB">
                <a:solidFill>
                  <a:srgbClr val="24292E"/>
                </a:solidFill>
                <a:highlight>
                  <a:srgbClr val="FFFFFF"/>
                </a:highlight>
                <a:latin typeface="Arial"/>
                <a:ea typeface="Arial"/>
                <a:cs typeface="Arial"/>
                <a:sym typeface="Arial"/>
              </a:rPr>
              <a:t>Machinery, Insurance, Building products have low scores</a:t>
            </a:r>
            <a:endParaRPr>
              <a:solidFill>
                <a:srgbClr val="24292E"/>
              </a:solidFill>
              <a:highlight>
                <a:srgbClr val="FFFFFF"/>
              </a:highlight>
              <a:latin typeface="Arial"/>
              <a:ea typeface="Arial"/>
              <a:cs typeface="Arial"/>
              <a:sym typeface="Arial"/>
            </a:endParaRPr>
          </a:p>
          <a:p>
            <a:pPr indent="0" lvl="0" marL="457200" rtl="0" algn="l">
              <a:spcBef>
                <a:spcPts val="1600"/>
              </a:spcBef>
              <a:spcAft>
                <a:spcPts val="1600"/>
              </a:spcAft>
              <a:buNone/>
            </a:pPr>
            <a:r>
              <a:t/>
            </a:r>
            <a:endParaRPr>
              <a:solidFill>
                <a:srgbClr val="24292E"/>
              </a:solidFill>
              <a:highlight>
                <a:srgbClr val="FFFFFF"/>
              </a:highlight>
              <a:latin typeface="Arial"/>
              <a:ea typeface="Arial"/>
              <a:cs typeface="Arial"/>
              <a:sym typeface="Arial"/>
            </a:endParaRPr>
          </a:p>
        </p:txBody>
      </p:sp>
      <p:pic>
        <p:nvPicPr>
          <p:cNvPr id="405" name="Google Shape;405;p43"/>
          <p:cNvPicPr preferRelativeResize="0"/>
          <p:nvPr/>
        </p:nvPicPr>
        <p:blipFill>
          <a:blip r:embed="rId3">
            <a:alphaModFix/>
          </a:blip>
          <a:stretch>
            <a:fillRect/>
          </a:stretch>
        </p:blipFill>
        <p:spPr>
          <a:xfrm>
            <a:off x="4147575" y="710050"/>
            <a:ext cx="4660102" cy="4021601"/>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p44"/>
          <p:cNvSpPr txBox="1"/>
          <p:nvPr>
            <p:ph type="title"/>
          </p:nvPr>
        </p:nvSpPr>
        <p:spPr>
          <a:xfrm>
            <a:off x="730000" y="1318650"/>
            <a:ext cx="3449100" cy="103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000000"/>
                </a:solidFill>
              </a:rPr>
              <a:t>Controversy</a:t>
            </a:r>
            <a:r>
              <a:rPr lang="en-GB">
                <a:solidFill>
                  <a:srgbClr val="000000"/>
                </a:solidFill>
              </a:rPr>
              <a:t> Indicators</a:t>
            </a:r>
            <a:endParaRPr/>
          </a:p>
        </p:txBody>
      </p:sp>
      <p:sp>
        <p:nvSpPr>
          <p:cNvPr id="411" name="Google Shape;411;p44"/>
          <p:cNvSpPr txBox="1"/>
          <p:nvPr>
            <p:ph idx="1" type="body"/>
          </p:nvPr>
        </p:nvSpPr>
        <p:spPr>
          <a:xfrm>
            <a:off x="721225" y="2517200"/>
            <a:ext cx="3098700" cy="227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24292E"/>
                </a:solidFill>
                <a:highlight>
                  <a:srgbClr val="FFFFFF"/>
                </a:highlight>
                <a:latin typeface="Arial"/>
                <a:ea typeface="Arial"/>
                <a:cs typeface="Arial"/>
                <a:sym typeface="Arial"/>
              </a:rPr>
              <a:t>Controversial</a:t>
            </a:r>
            <a:r>
              <a:rPr lang="en-GB">
                <a:solidFill>
                  <a:srgbClr val="24292E"/>
                </a:solidFill>
                <a:highlight>
                  <a:srgbClr val="FFFFFF"/>
                </a:highlight>
                <a:latin typeface="Arial"/>
                <a:ea typeface="Arial"/>
                <a:cs typeface="Arial"/>
                <a:sym typeface="Arial"/>
              </a:rPr>
              <a:t> behaviour have a negative impact on ESG scores</a:t>
            </a:r>
            <a:endParaRPr>
              <a:solidFill>
                <a:srgbClr val="24292E"/>
              </a:solidFill>
              <a:highlight>
                <a:srgbClr val="FFFFFF"/>
              </a:highlight>
              <a:latin typeface="Arial"/>
              <a:ea typeface="Arial"/>
              <a:cs typeface="Arial"/>
              <a:sym typeface="Arial"/>
            </a:endParaRPr>
          </a:p>
          <a:p>
            <a:pPr indent="-311150" lvl="0" marL="457200" rtl="0" algn="l">
              <a:spcBef>
                <a:spcPts val="1600"/>
              </a:spcBef>
              <a:spcAft>
                <a:spcPts val="0"/>
              </a:spcAft>
              <a:buClr>
                <a:srgbClr val="24292E"/>
              </a:buClr>
              <a:buSzPts val="1300"/>
              <a:buFont typeface="Arial"/>
              <a:buChar char="●"/>
            </a:pPr>
            <a:r>
              <a:rPr lang="en-GB">
                <a:solidFill>
                  <a:srgbClr val="24292E"/>
                </a:solidFill>
                <a:highlight>
                  <a:srgbClr val="FFFFFF"/>
                </a:highlight>
                <a:latin typeface="Arial"/>
                <a:ea typeface="Arial"/>
                <a:cs typeface="Arial"/>
                <a:sym typeface="Arial"/>
              </a:rPr>
              <a:t>Business Ethics and </a:t>
            </a:r>
            <a:r>
              <a:rPr lang="en-GB">
                <a:solidFill>
                  <a:srgbClr val="24292E"/>
                </a:solidFill>
                <a:highlight>
                  <a:srgbClr val="FFFFFF"/>
                </a:highlight>
                <a:latin typeface="Arial"/>
                <a:ea typeface="Arial"/>
                <a:cs typeface="Arial"/>
                <a:sym typeface="Arial"/>
              </a:rPr>
              <a:t>Customer</a:t>
            </a:r>
            <a:r>
              <a:rPr lang="en-GB">
                <a:solidFill>
                  <a:srgbClr val="24292E"/>
                </a:solidFill>
                <a:highlight>
                  <a:srgbClr val="FFFFFF"/>
                </a:highlight>
                <a:latin typeface="Arial"/>
                <a:ea typeface="Arial"/>
                <a:cs typeface="Arial"/>
                <a:sym typeface="Arial"/>
              </a:rPr>
              <a:t> Incidents are more common types of incidents</a:t>
            </a:r>
            <a:endParaRPr>
              <a:solidFill>
                <a:srgbClr val="24292E"/>
              </a:solidFill>
              <a:highlight>
                <a:srgbClr val="FFFFFF"/>
              </a:highlight>
              <a:latin typeface="Arial"/>
              <a:ea typeface="Arial"/>
              <a:cs typeface="Arial"/>
              <a:sym typeface="Arial"/>
            </a:endParaRPr>
          </a:p>
          <a:p>
            <a:pPr indent="0" lvl="0" marL="457200" rtl="0" algn="l">
              <a:spcBef>
                <a:spcPts val="1600"/>
              </a:spcBef>
              <a:spcAft>
                <a:spcPts val="1600"/>
              </a:spcAft>
              <a:buNone/>
            </a:pPr>
            <a:r>
              <a:t/>
            </a:r>
            <a:endParaRPr>
              <a:solidFill>
                <a:srgbClr val="24292E"/>
              </a:solidFill>
              <a:highlight>
                <a:srgbClr val="FFFFFF"/>
              </a:highlight>
              <a:latin typeface="Arial"/>
              <a:ea typeface="Arial"/>
              <a:cs typeface="Arial"/>
              <a:sym typeface="Arial"/>
            </a:endParaRPr>
          </a:p>
        </p:txBody>
      </p:sp>
      <p:pic>
        <p:nvPicPr>
          <p:cNvPr id="412" name="Google Shape;412;p44"/>
          <p:cNvPicPr preferRelativeResize="0"/>
          <p:nvPr/>
        </p:nvPicPr>
        <p:blipFill>
          <a:blip r:embed="rId3">
            <a:alphaModFix/>
          </a:blip>
          <a:stretch>
            <a:fillRect/>
          </a:stretch>
        </p:blipFill>
        <p:spPr>
          <a:xfrm>
            <a:off x="4179100" y="772000"/>
            <a:ext cx="4660102" cy="4021601"/>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sp>
        <p:nvSpPr>
          <p:cNvPr id="417" name="Google Shape;417;p45"/>
          <p:cNvSpPr txBox="1"/>
          <p:nvPr>
            <p:ph type="title"/>
          </p:nvPr>
        </p:nvSpPr>
        <p:spPr>
          <a:xfrm>
            <a:off x="730000" y="1318650"/>
            <a:ext cx="3449100" cy="103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000000"/>
                </a:solidFill>
              </a:rPr>
              <a:t>Stock Performance</a:t>
            </a:r>
            <a:endParaRPr/>
          </a:p>
        </p:txBody>
      </p:sp>
      <p:sp>
        <p:nvSpPr>
          <p:cNvPr id="418" name="Google Shape;418;p45"/>
          <p:cNvSpPr txBox="1"/>
          <p:nvPr>
            <p:ph idx="1" type="body"/>
          </p:nvPr>
        </p:nvSpPr>
        <p:spPr>
          <a:xfrm>
            <a:off x="721225" y="2517200"/>
            <a:ext cx="3098700" cy="227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24292E"/>
                </a:solidFill>
                <a:highlight>
                  <a:srgbClr val="FFFFFF"/>
                </a:highlight>
                <a:latin typeface="Arial"/>
                <a:ea typeface="Arial"/>
                <a:cs typeface="Arial"/>
                <a:sym typeface="Arial"/>
              </a:rPr>
              <a:t>Reviewing the stock performance, we can determine the following:</a:t>
            </a:r>
            <a:endParaRPr>
              <a:solidFill>
                <a:srgbClr val="24292E"/>
              </a:solidFill>
              <a:highlight>
                <a:srgbClr val="FFFFFF"/>
              </a:highlight>
              <a:latin typeface="Arial"/>
              <a:ea typeface="Arial"/>
              <a:cs typeface="Arial"/>
              <a:sym typeface="Arial"/>
            </a:endParaRPr>
          </a:p>
          <a:p>
            <a:pPr indent="-311150" lvl="0" marL="457200" rtl="0" algn="l">
              <a:spcBef>
                <a:spcPts val="1600"/>
              </a:spcBef>
              <a:spcAft>
                <a:spcPts val="0"/>
              </a:spcAft>
              <a:buClr>
                <a:srgbClr val="24292E"/>
              </a:buClr>
              <a:buSzPts val="1300"/>
              <a:buFont typeface="Arial"/>
              <a:buChar char="●"/>
            </a:pPr>
            <a:r>
              <a:rPr lang="en-GB">
                <a:solidFill>
                  <a:srgbClr val="24292E"/>
                </a:solidFill>
                <a:highlight>
                  <a:srgbClr val="FFFFFF"/>
                </a:highlight>
                <a:latin typeface="Arial"/>
                <a:ea typeface="Arial"/>
                <a:cs typeface="Arial"/>
                <a:sym typeface="Arial"/>
              </a:rPr>
              <a:t>Performance is up as a whole</a:t>
            </a:r>
            <a:endParaRPr>
              <a:solidFill>
                <a:srgbClr val="24292E"/>
              </a:solidFill>
              <a:highlight>
                <a:srgbClr val="FFFFFF"/>
              </a:highlight>
              <a:latin typeface="Arial"/>
              <a:ea typeface="Arial"/>
              <a:cs typeface="Arial"/>
              <a:sym typeface="Arial"/>
            </a:endParaRPr>
          </a:p>
          <a:p>
            <a:pPr indent="0" lvl="0" marL="457200" rtl="0" algn="l">
              <a:spcBef>
                <a:spcPts val="1600"/>
              </a:spcBef>
              <a:spcAft>
                <a:spcPts val="1600"/>
              </a:spcAft>
              <a:buNone/>
            </a:pPr>
            <a:r>
              <a:t/>
            </a:r>
            <a:endParaRPr>
              <a:solidFill>
                <a:srgbClr val="24292E"/>
              </a:solidFill>
              <a:highlight>
                <a:srgbClr val="FFFFFF"/>
              </a:highlight>
              <a:latin typeface="Arial"/>
              <a:ea typeface="Arial"/>
              <a:cs typeface="Arial"/>
              <a:sym typeface="Arial"/>
            </a:endParaRPr>
          </a:p>
        </p:txBody>
      </p:sp>
      <p:pic>
        <p:nvPicPr>
          <p:cNvPr id="419" name="Google Shape;419;p45"/>
          <p:cNvPicPr preferRelativeResize="0"/>
          <p:nvPr/>
        </p:nvPicPr>
        <p:blipFill>
          <a:blip r:embed="rId3">
            <a:alphaModFix/>
          </a:blip>
          <a:stretch>
            <a:fillRect/>
          </a:stretch>
        </p:blipFill>
        <p:spPr>
          <a:xfrm>
            <a:off x="4179100" y="1047775"/>
            <a:ext cx="4660099" cy="3745832"/>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sp>
        <p:nvSpPr>
          <p:cNvPr id="424" name="Google Shape;424;p46"/>
          <p:cNvSpPr txBox="1"/>
          <p:nvPr>
            <p:ph type="title"/>
          </p:nvPr>
        </p:nvSpPr>
        <p:spPr>
          <a:xfrm>
            <a:off x="730000" y="1318650"/>
            <a:ext cx="3449100" cy="103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000000"/>
                </a:solidFill>
              </a:rPr>
              <a:t>Stock Performance</a:t>
            </a:r>
            <a:endParaRPr/>
          </a:p>
        </p:txBody>
      </p:sp>
      <p:sp>
        <p:nvSpPr>
          <p:cNvPr id="425" name="Google Shape;425;p46"/>
          <p:cNvSpPr txBox="1"/>
          <p:nvPr>
            <p:ph idx="1" type="body"/>
          </p:nvPr>
        </p:nvSpPr>
        <p:spPr>
          <a:xfrm>
            <a:off x="721225" y="2517200"/>
            <a:ext cx="3098700" cy="227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24292E"/>
                </a:solidFill>
                <a:highlight>
                  <a:srgbClr val="FFFFFF"/>
                </a:highlight>
                <a:latin typeface="Arial"/>
                <a:ea typeface="Arial"/>
                <a:cs typeface="Arial"/>
                <a:sym typeface="Arial"/>
              </a:rPr>
              <a:t>Reviewing the stock performance, we can determine the following:</a:t>
            </a:r>
            <a:endParaRPr>
              <a:solidFill>
                <a:srgbClr val="24292E"/>
              </a:solidFill>
              <a:highlight>
                <a:srgbClr val="FFFFFF"/>
              </a:highlight>
              <a:latin typeface="Arial"/>
              <a:ea typeface="Arial"/>
              <a:cs typeface="Arial"/>
              <a:sym typeface="Arial"/>
            </a:endParaRPr>
          </a:p>
          <a:p>
            <a:pPr indent="-311150" lvl="0" marL="457200" rtl="0" algn="l">
              <a:spcBef>
                <a:spcPts val="1600"/>
              </a:spcBef>
              <a:spcAft>
                <a:spcPts val="0"/>
              </a:spcAft>
              <a:buClr>
                <a:srgbClr val="24292E"/>
              </a:buClr>
              <a:buSzPts val="1300"/>
              <a:buFont typeface="Arial"/>
              <a:buChar char="●"/>
            </a:pPr>
            <a:r>
              <a:rPr lang="en-GB">
                <a:solidFill>
                  <a:srgbClr val="24292E"/>
                </a:solidFill>
                <a:highlight>
                  <a:srgbClr val="FFFFFF"/>
                </a:highlight>
                <a:latin typeface="Arial"/>
                <a:ea typeface="Arial"/>
                <a:cs typeface="Arial"/>
                <a:sym typeface="Arial"/>
              </a:rPr>
              <a:t>Performance is up as a whole</a:t>
            </a:r>
            <a:endParaRPr>
              <a:solidFill>
                <a:srgbClr val="24292E"/>
              </a:solidFill>
              <a:highlight>
                <a:srgbClr val="FFFFFF"/>
              </a:highlight>
              <a:latin typeface="Arial"/>
              <a:ea typeface="Arial"/>
              <a:cs typeface="Arial"/>
              <a:sym typeface="Arial"/>
            </a:endParaRPr>
          </a:p>
          <a:p>
            <a:pPr indent="0" lvl="0" marL="457200" rtl="0" algn="l">
              <a:spcBef>
                <a:spcPts val="1600"/>
              </a:spcBef>
              <a:spcAft>
                <a:spcPts val="1600"/>
              </a:spcAft>
              <a:buNone/>
            </a:pPr>
            <a:r>
              <a:t/>
            </a:r>
            <a:endParaRPr>
              <a:solidFill>
                <a:srgbClr val="24292E"/>
              </a:solidFill>
              <a:highlight>
                <a:srgbClr val="FFFFFF"/>
              </a:highlight>
              <a:latin typeface="Arial"/>
              <a:ea typeface="Arial"/>
              <a:cs typeface="Arial"/>
              <a:sym typeface="Arial"/>
            </a:endParaRPr>
          </a:p>
        </p:txBody>
      </p:sp>
      <p:pic>
        <p:nvPicPr>
          <p:cNvPr id="426" name="Google Shape;426;p46"/>
          <p:cNvPicPr preferRelativeResize="0"/>
          <p:nvPr/>
        </p:nvPicPr>
        <p:blipFill rotWithShape="1">
          <a:blip r:embed="rId3">
            <a:alphaModFix/>
          </a:blip>
          <a:srcRect b="0" l="16920" r="16541" t="0"/>
          <a:stretch/>
        </p:blipFill>
        <p:spPr>
          <a:xfrm>
            <a:off x="4613525" y="1151875"/>
            <a:ext cx="3802751" cy="32194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2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Overview</a:t>
            </a:r>
            <a:endParaRPr/>
          </a:p>
        </p:txBody>
      </p:sp>
      <p:sp>
        <p:nvSpPr>
          <p:cNvPr id="201" name="Google Shape;201;p20"/>
          <p:cNvSpPr txBox="1"/>
          <p:nvPr>
            <p:ph idx="1" type="body"/>
          </p:nvPr>
        </p:nvSpPr>
        <p:spPr>
          <a:xfrm>
            <a:off x="1295325" y="2078875"/>
            <a:ext cx="7122900" cy="13269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GB" sz="1100"/>
              <a:t>Here at ESG Consulting, we are building a machine learning module to:</a:t>
            </a:r>
            <a:endParaRPr sz="1100"/>
          </a:p>
          <a:p>
            <a:pPr indent="-298450" lvl="0" marL="457200" rtl="0" algn="l">
              <a:lnSpc>
                <a:spcPct val="150000"/>
              </a:lnSpc>
              <a:spcBef>
                <a:spcPts val="0"/>
              </a:spcBef>
              <a:spcAft>
                <a:spcPts val="0"/>
              </a:spcAft>
              <a:buSzPts val="1100"/>
              <a:buChar char="●"/>
            </a:pPr>
            <a:r>
              <a:rPr lang="en-GB" sz="1100"/>
              <a:t>Help you invest in ESG.</a:t>
            </a:r>
            <a:endParaRPr sz="1100"/>
          </a:p>
          <a:p>
            <a:pPr indent="-298450" lvl="0" marL="457200" rtl="0" algn="l">
              <a:lnSpc>
                <a:spcPct val="150000"/>
              </a:lnSpc>
              <a:spcBef>
                <a:spcPts val="0"/>
              </a:spcBef>
              <a:spcAft>
                <a:spcPts val="0"/>
              </a:spcAft>
              <a:buSzPts val="1100"/>
              <a:buChar char="●"/>
            </a:pPr>
            <a:r>
              <a:rPr lang="en-GB" sz="1100"/>
              <a:t>Determine if ESG scores effect investor’s confidence.</a:t>
            </a:r>
            <a:endParaRPr sz="1100"/>
          </a:p>
        </p:txBody>
      </p:sp>
      <p:pic>
        <p:nvPicPr>
          <p:cNvPr descr="shutterstock_429987889_edited.jpg" id="202" name="Google Shape;202;p20"/>
          <p:cNvPicPr preferRelativeResize="0"/>
          <p:nvPr/>
        </p:nvPicPr>
        <p:blipFill rotWithShape="1">
          <a:blip r:embed="rId3">
            <a:alphaModFix/>
          </a:blip>
          <a:srcRect b="1381" l="12609" r="6247" t="85988"/>
          <a:stretch/>
        </p:blipFill>
        <p:spPr>
          <a:xfrm>
            <a:off x="0" y="3835670"/>
            <a:ext cx="9144000" cy="1326897"/>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430" name="Shape 430"/>
        <p:cNvGrpSpPr/>
        <p:nvPr/>
      </p:nvGrpSpPr>
      <p:grpSpPr>
        <a:xfrm>
          <a:off x="0" y="0"/>
          <a:ext cx="0" cy="0"/>
          <a:chOff x="0" y="0"/>
          <a:chExt cx="0" cy="0"/>
        </a:xfrm>
      </p:grpSpPr>
      <p:sp>
        <p:nvSpPr>
          <p:cNvPr id="431" name="Google Shape;431;p47"/>
          <p:cNvSpPr txBox="1"/>
          <p:nvPr>
            <p:ph type="title"/>
          </p:nvPr>
        </p:nvSpPr>
        <p:spPr>
          <a:xfrm>
            <a:off x="729450" y="1322450"/>
            <a:ext cx="7010100" cy="350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200"/>
              <a:t>Summary &amp; Next Steps</a:t>
            </a:r>
            <a:endParaRPr sz="1200"/>
          </a:p>
        </p:txBody>
      </p:sp>
      <p:sp>
        <p:nvSpPr>
          <p:cNvPr id="432" name="Google Shape;432;p47"/>
          <p:cNvSpPr txBox="1"/>
          <p:nvPr>
            <p:ph idx="4294967295" type="body"/>
          </p:nvPr>
        </p:nvSpPr>
        <p:spPr>
          <a:xfrm>
            <a:off x="729450" y="1749350"/>
            <a:ext cx="7010100" cy="26283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Clr>
                <a:srgbClr val="FFFFFF"/>
              </a:buClr>
              <a:buSzPts val="2400"/>
              <a:buChar char="●"/>
            </a:pPr>
            <a:r>
              <a:rPr lang="en-GB" sz="2400">
                <a:solidFill>
                  <a:srgbClr val="FFFFFF"/>
                </a:solidFill>
              </a:rPr>
              <a:t>Our Team</a:t>
            </a:r>
            <a:endParaRPr sz="2400">
              <a:solidFill>
                <a:srgbClr val="FFFFFF"/>
              </a:solidFill>
            </a:endParaRPr>
          </a:p>
          <a:p>
            <a:pPr indent="-381000" lvl="0" marL="457200" rtl="0" algn="l">
              <a:spcBef>
                <a:spcPts val="0"/>
              </a:spcBef>
              <a:spcAft>
                <a:spcPts val="0"/>
              </a:spcAft>
              <a:buClr>
                <a:srgbClr val="FFFFFF"/>
              </a:buClr>
              <a:buSzPts val="2400"/>
              <a:buChar char="●"/>
            </a:pPr>
            <a:r>
              <a:rPr lang="en-GB" sz="2400">
                <a:solidFill>
                  <a:srgbClr val="FFFFFF"/>
                </a:solidFill>
              </a:rPr>
              <a:t>Our Journey</a:t>
            </a:r>
            <a:endParaRPr sz="2400">
              <a:solidFill>
                <a:srgbClr val="FFFFFF"/>
              </a:solidFill>
            </a:endParaRPr>
          </a:p>
          <a:p>
            <a:pPr indent="-381000" lvl="0" marL="457200" rtl="0" algn="l">
              <a:spcBef>
                <a:spcPts val="0"/>
              </a:spcBef>
              <a:spcAft>
                <a:spcPts val="0"/>
              </a:spcAft>
              <a:buClr>
                <a:srgbClr val="FFFFFF"/>
              </a:buClr>
              <a:buSzPts val="2400"/>
              <a:buChar char="●"/>
            </a:pPr>
            <a:r>
              <a:rPr lang="en-GB" sz="2400">
                <a:solidFill>
                  <a:srgbClr val="FFFFFF"/>
                </a:solidFill>
              </a:rPr>
              <a:t>Our Sources</a:t>
            </a:r>
            <a:endParaRPr sz="2400">
              <a:solidFill>
                <a:srgbClr val="FFFFFF"/>
              </a:solidFill>
            </a:endParaRPr>
          </a:p>
          <a:p>
            <a:pPr indent="-381000" lvl="0" marL="457200" rtl="0" algn="l">
              <a:spcBef>
                <a:spcPts val="0"/>
              </a:spcBef>
              <a:spcAft>
                <a:spcPts val="0"/>
              </a:spcAft>
              <a:buClr>
                <a:srgbClr val="FFFFFF"/>
              </a:buClr>
              <a:buSzPts val="2400"/>
              <a:buChar char="●"/>
            </a:pPr>
            <a:r>
              <a:rPr lang="en-GB" sz="2400">
                <a:solidFill>
                  <a:srgbClr val="FFFFFF"/>
                </a:solidFill>
              </a:rPr>
              <a:t>Our Q&amp;A</a:t>
            </a:r>
            <a:endParaRPr sz="2400">
              <a:solidFill>
                <a:srgbClr val="FFFFFF"/>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sp>
        <p:nvSpPr>
          <p:cNvPr id="437" name="Google Shape;437;p48"/>
          <p:cNvSpPr txBox="1"/>
          <p:nvPr>
            <p:ph type="title"/>
          </p:nvPr>
        </p:nvSpPr>
        <p:spPr>
          <a:xfrm>
            <a:off x="730000" y="1318650"/>
            <a:ext cx="2799900" cy="103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000000"/>
                </a:solidFill>
              </a:rPr>
              <a:t>Our Team</a:t>
            </a:r>
            <a:endParaRPr/>
          </a:p>
        </p:txBody>
      </p:sp>
      <p:sp>
        <p:nvSpPr>
          <p:cNvPr id="438" name="Google Shape;438;p48"/>
          <p:cNvSpPr txBox="1"/>
          <p:nvPr>
            <p:ph idx="1" type="body"/>
          </p:nvPr>
        </p:nvSpPr>
        <p:spPr>
          <a:xfrm>
            <a:off x="730000" y="2190750"/>
            <a:ext cx="4798200" cy="1824600"/>
          </a:xfrm>
          <a:prstGeom prst="rect">
            <a:avLst/>
          </a:prstGeom>
        </p:spPr>
        <p:txBody>
          <a:bodyPr anchorCtr="0" anchor="t" bIns="91425" lIns="91425" spcFirstLastPara="1" rIns="91425" wrap="square" tIns="91425">
            <a:noAutofit/>
          </a:bodyPr>
          <a:lstStyle/>
          <a:p>
            <a:pPr indent="-298450" lvl="0" marL="457200" rtl="0" algn="l">
              <a:lnSpc>
                <a:spcPct val="150000"/>
              </a:lnSpc>
              <a:spcBef>
                <a:spcPts val="0"/>
              </a:spcBef>
              <a:spcAft>
                <a:spcPts val="0"/>
              </a:spcAft>
              <a:buSzPts val="1100"/>
              <a:buChar char="●"/>
            </a:pPr>
            <a:r>
              <a:rPr b="1" lang="en-GB" sz="1400"/>
              <a:t>Sachin Nabar:</a:t>
            </a:r>
            <a:r>
              <a:rPr lang="en-GB" sz="1100"/>
              <a:t> Database A</a:t>
            </a:r>
            <a:r>
              <a:rPr lang="en-GB" sz="1100"/>
              <a:t>dministrator</a:t>
            </a:r>
            <a:endParaRPr sz="1100"/>
          </a:p>
          <a:p>
            <a:pPr indent="-298450" lvl="0" marL="457200" rtl="0" algn="l">
              <a:lnSpc>
                <a:spcPct val="150000"/>
              </a:lnSpc>
              <a:spcBef>
                <a:spcPts val="0"/>
              </a:spcBef>
              <a:spcAft>
                <a:spcPts val="0"/>
              </a:spcAft>
              <a:buSzPts val="1100"/>
              <a:buChar char="●"/>
            </a:pPr>
            <a:r>
              <a:rPr b="1" lang="en-GB" sz="1400"/>
              <a:t>Sucharita Bhattacharjee:</a:t>
            </a:r>
            <a:r>
              <a:rPr lang="en-GB" sz="1100"/>
              <a:t> Lead Analysis</a:t>
            </a:r>
            <a:endParaRPr sz="1100"/>
          </a:p>
          <a:p>
            <a:pPr indent="-298450" lvl="0" marL="457200" rtl="0" algn="l">
              <a:lnSpc>
                <a:spcPct val="150000"/>
              </a:lnSpc>
              <a:spcBef>
                <a:spcPts val="0"/>
              </a:spcBef>
              <a:spcAft>
                <a:spcPts val="0"/>
              </a:spcAft>
              <a:buSzPts val="1100"/>
              <a:buChar char="●"/>
            </a:pPr>
            <a:r>
              <a:rPr b="1" lang="en-GB" sz="1400"/>
              <a:t>Yicong (David) Luo:</a:t>
            </a:r>
            <a:r>
              <a:rPr lang="en-GB" sz="1100"/>
              <a:t> Machine Learning Specialist</a:t>
            </a:r>
            <a:endParaRPr sz="1100"/>
          </a:p>
          <a:p>
            <a:pPr indent="-298450" lvl="0" marL="457200" rtl="0" algn="l">
              <a:lnSpc>
                <a:spcPct val="150000"/>
              </a:lnSpc>
              <a:spcBef>
                <a:spcPts val="0"/>
              </a:spcBef>
              <a:spcAft>
                <a:spcPts val="0"/>
              </a:spcAft>
              <a:buSzPts val="1100"/>
              <a:buChar char="●"/>
            </a:pPr>
            <a:r>
              <a:rPr b="1" lang="en-GB" sz="1400"/>
              <a:t>Monica Dodds</a:t>
            </a:r>
            <a:r>
              <a:rPr lang="en-GB" sz="1100"/>
              <a:t>: </a:t>
            </a:r>
            <a:r>
              <a:rPr lang="en-GB" sz="1100"/>
              <a:t>Visualization</a:t>
            </a:r>
            <a:r>
              <a:rPr lang="en-GB" sz="1100"/>
              <a:t> </a:t>
            </a:r>
            <a:endParaRPr sz="1100"/>
          </a:p>
          <a:p>
            <a:pPr indent="0" lvl="0" marL="0" rtl="0" algn="l">
              <a:spcBef>
                <a:spcPts val="0"/>
              </a:spcBef>
              <a:spcAft>
                <a:spcPts val="1600"/>
              </a:spcAft>
              <a:buNone/>
            </a:pPr>
            <a:r>
              <a:t/>
            </a:r>
            <a:endParaRPr sz="1100"/>
          </a:p>
        </p:txBody>
      </p:sp>
      <p:pic>
        <p:nvPicPr>
          <p:cNvPr id="439" name="Google Shape;439;p48"/>
          <p:cNvPicPr preferRelativeResize="0"/>
          <p:nvPr/>
        </p:nvPicPr>
        <p:blipFill>
          <a:blip r:embed="rId3">
            <a:alphaModFix/>
          </a:blip>
          <a:stretch>
            <a:fillRect/>
          </a:stretch>
        </p:blipFill>
        <p:spPr>
          <a:xfrm>
            <a:off x="5309950" y="1192800"/>
            <a:ext cx="3311000" cy="33110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 name="Shape 443"/>
        <p:cNvGrpSpPr/>
        <p:nvPr/>
      </p:nvGrpSpPr>
      <p:grpSpPr>
        <a:xfrm>
          <a:off x="0" y="0"/>
          <a:ext cx="0" cy="0"/>
          <a:chOff x="0" y="0"/>
          <a:chExt cx="0" cy="0"/>
        </a:xfrm>
      </p:grpSpPr>
      <p:sp>
        <p:nvSpPr>
          <p:cNvPr id="444" name="Google Shape;444;p49"/>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000000"/>
                </a:solidFill>
              </a:rPr>
              <a:t>Our Journey</a:t>
            </a:r>
            <a:endParaRPr sz="800"/>
          </a:p>
        </p:txBody>
      </p:sp>
      <p:sp>
        <p:nvSpPr>
          <p:cNvPr id="445" name="Google Shape;445;p49"/>
          <p:cNvSpPr txBox="1"/>
          <p:nvPr/>
        </p:nvSpPr>
        <p:spPr>
          <a:xfrm>
            <a:off x="460540" y="3462416"/>
            <a:ext cx="871200" cy="3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Clr>
                <a:srgbClr val="000000"/>
              </a:buClr>
              <a:buSzPts val="1100"/>
              <a:buFont typeface="Arial"/>
              <a:buNone/>
            </a:pPr>
            <a:r>
              <a:rPr b="1" lang="en-GB">
                <a:latin typeface="Lato"/>
                <a:ea typeface="Lato"/>
                <a:cs typeface="Lato"/>
                <a:sym typeface="Lato"/>
              </a:rPr>
              <a:t>3/15/22</a:t>
            </a:r>
            <a:endParaRPr b="1">
              <a:latin typeface="Lato"/>
              <a:ea typeface="Lato"/>
              <a:cs typeface="Lato"/>
              <a:sym typeface="Lato"/>
            </a:endParaRPr>
          </a:p>
        </p:txBody>
      </p:sp>
      <p:sp>
        <p:nvSpPr>
          <p:cNvPr id="446" name="Google Shape;446;p49"/>
          <p:cNvSpPr txBox="1"/>
          <p:nvPr>
            <p:ph type="title"/>
          </p:nvPr>
        </p:nvSpPr>
        <p:spPr>
          <a:xfrm>
            <a:off x="803537" y="2278750"/>
            <a:ext cx="2214900" cy="231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800">
                <a:solidFill>
                  <a:srgbClr val="000000"/>
                </a:solidFill>
              </a:rPr>
              <a:t>Week 1</a:t>
            </a:r>
            <a:endParaRPr sz="800">
              <a:solidFill>
                <a:srgbClr val="000000"/>
              </a:solidFill>
            </a:endParaRPr>
          </a:p>
        </p:txBody>
      </p:sp>
      <p:sp>
        <p:nvSpPr>
          <p:cNvPr id="447" name="Google Shape;447;p49"/>
          <p:cNvSpPr txBox="1"/>
          <p:nvPr>
            <p:ph idx="4294967295" type="body"/>
          </p:nvPr>
        </p:nvSpPr>
        <p:spPr>
          <a:xfrm>
            <a:off x="803537" y="2509675"/>
            <a:ext cx="2214900" cy="550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700"/>
              <a:t>Gather data</a:t>
            </a:r>
            <a:endParaRPr sz="700"/>
          </a:p>
          <a:p>
            <a:pPr indent="0" lvl="0" marL="0" rtl="0" algn="l">
              <a:lnSpc>
                <a:spcPct val="115000"/>
              </a:lnSpc>
              <a:spcBef>
                <a:spcPts val="0"/>
              </a:spcBef>
              <a:spcAft>
                <a:spcPts val="0"/>
              </a:spcAft>
              <a:buNone/>
            </a:pPr>
            <a:r>
              <a:rPr lang="en-GB" sz="700"/>
              <a:t>Initialize</a:t>
            </a:r>
            <a:r>
              <a:rPr lang="en-GB" sz="700"/>
              <a:t> DB &amp; ML models</a:t>
            </a:r>
            <a:endParaRPr sz="700"/>
          </a:p>
        </p:txBody>
      </p:sp>
      <p:sp>
        <p:nvSpPr>
          <p:cNvPr id="448" name="Google Shape;448;p49"/>
          <p:cNvSpPr txBox="1"/>
          <p:nvPr/>
        </p:nvSpPr>
        <p:spPr>
          <a:xfrm>
            <a:off x="1986650" y="2957350"/>
            <a:ext cx="871200" cy="3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Clr>
                <a:srgbClr val="000000"/>
              </a:buClr>
              <a:buSzPts val="1100"/>
              <a:buFont typeface="Arial"/>
              <a:buNone/>
            </a:pPr>
            <a:r>
              <a:rPr b="1" lang="en-GB">
                <a:latin typeface="Lato"/>
                <a:ea typeface="Lato"/>
                <a:cs typeface="Lato"/>
                <a:sym typeface="Lato"/>
              </a:rPr>
              <a:t>3/20/22</a:t>
            </a:r>
            <a:endParaRPr b="1">
              <a:latin typeface="Lato"/>
              <a:ea typeface="Lato"/>
              <a:cs typeface="Lato"/>
              <a:sym typeface="Lato"/>
            </a:endParaRPr>
          </a:p>
        </p:txBody>
      </p:sp>
      <p:sp>
        <p:nvSpPr>
          <p:cNvPr id="449" name="Google Shape;449;p49"/>
          <p:cNvSpPr txBox="1"/>
          <p:nvPr>
            <p:ph type="title"/>
          </p:nvPr>
        </p:nvSpPr>
        <p:spPr>
          <a:xfrm>
            <a:off x="2230906" y="3837600"/>
            <a:ext cx="2214900" cy="231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800">
                <a:solidFill>
                  <a:srgbClr val="000000"/>
                </a:solidFill>
              </a:rPr>
              <a:t>Week 2</a:t>
            </a:r>
            <a:endParaRPr sz="800">
              <a:solidFill>
                <a:srgbClr val="000000"/>
              </a:solidFill>
            </a:endParaRPr>
          </a:p>
        </p:txBody>
      </p:sp>
      <p:sp>
        <p:nvSpPr>
          <p:cNvPr id="450" name="Google Shape;450;p49"/>
          <p:cNvSpPr txBox="1"/>
          <p:nvPr>
            <p:ph idx="4294967295" type="body"/>
          </p:nvPr>
        </p:nvSpPr>
        <p:spPr>
          <a:xfrm>
            <a:off x="2230906" y="4068525"/>
            <a:ext cx="2214900" cy="550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700"/>
              <a:t>Finalize data</a:t>
            </a:r>
            <a:endParaRPr sz="700"/>
          </a:p>
          <a:p>
            <a:pPr indent="0" lvl="0" marL="0" rtl="0" algn="l">
              <a:lnSpc>
                <a:spcPct val="115000"/>
              </a:lnSpc>
              <a:spcBef>
                <a:spcPts val="0"/>
              </a:spcBef>
              <a:spcAft>
                <a:spcPts val="0"/>
              </a:spcAft>
              <a:buNone/>
            </a:pPr>
            <a:r>
              <a:rPr lang="en-GB" sz="700"/>
              <a:t>Establish Database Connectivity</a:t>
            </a:r>
            <a:endParaRPr sz="700"/>
          </a:p>
          <a:p>
            <a:pPr indent="0" lvl="0" marL="0" rtl="0" algn="l">
              <a:lnSpc>
                <a:spcPct val="115000"/>
              </a:lnSpc>
              <a:spcBef>
                <a:spcPts val="0"/>
              </a:spcBef>
              <a:spcAft>
                <a:spcPts val="0"/>
              </a:spcAft>
              <a:buNone/>
            </a:pPr>
            <a:r>
              <a:rPr lang="en-GB" sz="700"/>
              <a:t>Begin Machine Learning</a:t>
            </a:r>
            <a:endParaRPr sz="700"/>
          </a:p>
        </p:txBody>
      </p:sp>
      <p:sp>
        <p:nvSpPr>
          <p:cNvPr id="451" name="Google Shape;451;p49"/>
          <p:cNvSpPr txBox="1"/>
          <p:nvPr/>
        </p:nvSpPr>
        <p:spPr>
          <a:xfrm>
            <a:off x="3412450" y="3462425"/>
            <a:ext cx="871200" cy="3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Clr>
                <a:srgbClr val="000000"/>
              </a:buClr>
              <a:buSzPts val="1100"/>
              <a:buFont typeface="Arial"/>
              <a:buNone/>
            </a:pPr>
            <a:r>
              <a:rPr b="1" lang="en-GB">
                <a:latin typeface="Lato"/>
                <a:ea typeface="Lato"/>
                <a:cs typeface="Lato"/>
                <a:sym typeface="Lato"/>
              </a:rPr>
              <a:t>3/27/22</a:t>
            </a:r>
            <a:endParaRPr b="1">
              <a:latin typeface="Lato"/>
              <a:ea typeface="Lato"/>
              <a:cs typeface="Lato"/>
              <a:sym typeface="Lato"/>
            </a:endParaRPr>
          </a:p>
        </p:txBody>
      </p:sp>
      <p:sp>
        <p:nvSpPr>
          <p:cNvPr id="452" name="Google Shape;452;p49"/>
          <p:cNvSpPr txBox="1"/>
          <p:nvPr>
            <p:ph type="title"/>
          </p:nvPr>
        </p:nvSpPr>
        <p:spPr>
          <a:xfrm>
            <a:off x="3681909" y="2278750"/>
            <a:ext cx="2214900" cy="231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800">
                <a:solidFill>
                  <a:srgbClr val="000000"/>
                </a:solidFill>
              </a:rPr>
              <a:t>Week 3</a:t>
            </a:r>
            <a:endParaRPr sz="800">
              <a:solidFill>
                <a:srgbClr val="000000"/>
              </a:solidFill>
            </a:endParaRPr>
          </a:p>
        </p:txBody>
      </p:sp>
      <p:sp>
        <p:nvSpPr>
          <p:cNvPr id="453" name="Google Shape;453;p49"/>
          <p:cNvSpPr txBox="1"/>
          <p:nvPr>
            <p:ph idx="4294967295" type="body"/>
          </p:nvPr>
        </p:nvSpPr>
        <p:spPr>
          <a:xfrm>
            <a:off x="3681909" y="2509675"/>
            <a:ext cx="2214900" cy="550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700"/>
              <a:t>Finalize DB integration</a:t>
            </a:r>
            <a:endParaRPr sz="700"/>
          </a:p>
          <a:p>
            <a:pPr indent="0" lvl="0" marL="0" rtl="0" algn="l">
              <a:lnSpc>
                <a:spcPct val="115000"/>
              </a:lnSpc>
              <a:spcBef>
                <a:spcPts val="0"/>
              </a:spcBef>
              <a:spcAft>
                <a:spcPts val="0"/>
              </a:spcAft>
              <a:buNone/>
            </a:pPr>
            <a:r>
              <a:rPr lang="en-GB" sz="700"/>
              <a:t>Finalize ML models</a:t>
            </a:r>
            <a:endParaRPr sz="700"/>
          </a:p>
          <a:p>
            <a:pPr indent="0" lvl="0" marL="0" rtl="0" algn="l">
              <a:lnSpc>
                <a:spcPct val="115000"/>
              </a:lnSpc>
              <a:spcBef>
                <a:spcPts val="0"/>
              </a:spcBef>
              <a:spcAft>
                <a:spcPts val="0"/>
              </a:spcAft>
              <a:buNone/>
            </a:pPr>
            <a:r>
              <a:rPr lang="en-GB" sz="700"/>
              <a:t>Draft dashboard &amp; p</a:t>
            </a:r>
            <a:r>
              <a:rPr lang="en-GB" sz="700"/>
              <a:t>resentation</a:t>
            </a:r>
            <a:endParaRPr sz="700"/>
          </a:p>
        </p:txBody>
      </p:sp>
      <p:sp>
        <p:nvSpPr>
          <p:cNvPr id="454" name="Google Shape;454;p49"/>
          <p:cNvSpPr txBox="1"/>
          <p:nvPr/>
        </p:nvSpPr>
        <p:spPr>
          <a:xfrm>
            <a:off x="4827200" y="2957350"/>
            <a:ext cx="839100" cy="3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Clr>
                <a:srgbClr val="000000"/>
              </a:buClr>
              <a:buSzPts val="1100"/>
              <a:buFont typeface="Arial"/>
              <a:buNone/>
            </a:pPr>
            <a:r>
              <a:rPr b="1" lang="en-GB">
                <a:latin typeface="Lato"/>
                <a:ea typeface="Lato"/>
                <a:cs typeface="Lato"/>
                <a:sym typeface="Lato"/>
              </a:rPr>
              <a:t>4/14/22</a:t>
            </a:r>
            <a:endParaRPr b="1">
              <a:latin typeface="Lato"/>
              <a:ea typeface="Lato"/>
              <a:cs typeface="Lato"/>
              <a:sym typeface="Lato"/>
            </a:endParaRPr>
          </a:p>
        </p:txBody>
      </p:sp>
      <p:sp>
        <p:nvSpPr>
          <p:cNvPr id="455" name="Google Shape;455;p49"/>
          <p:cNvSpPr txBox="1"/>
          <p:nvPr>
            <p:ph type="title"/>
          </p:nvPr>
        </p:nvSpPr>
        <p:spPr>
          <a:xfrm>
            <a:off x="5136128" y="3837600"/>
            <a:ext cx="2214900" cy="231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800">
                <a:solidFill>
                  <a:srgbClr val="000000"/>
                </a:solidFill>
              </a:rPr>
              <a:t>Weeks 4 &amp; 5</a:t>
            </a:r>
            <a:endParaRPr sz="800">
              <a:solidFill>
                <a:srgbClr val="000000"/>
              </a:solidFill>
            </a:endParaRPr>
          </a:p>
        </p:txBody>
      </p:sp>
      <p:sp>
        <p:nvSpPr>
          <p:cNvPr id="456" name="Google Shape;456;p49"/>
          <p:cNvSpPr txBox="1"/>
          <p:nvPr>
            <p:ph idx="4294967295" type="body"/>
          </p:nvPr>
        </p:nvSpPr>
        <p:spPr>
          <a:xfrm>
            <a:off x="5136128" y="4068525"/>
            <a:ext cx="2214900" cy="5505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GB" sz="700"/>
              <a:t>Finalize ML models</a:t>
            </a:r>
            <a:endParaRPr sz="700"/>
          </a:p>
          <a:p>
            <a:pPr indent="0" lvl="0" marL="0" rtl="0" algn="l">
              <a:lnSpc>
                <a:spcPct val="150000"/>
              </a:lnSpc>
              <a:spcBef>
                <a:spcPts val="0"/>
              </a:spcBef>
              <a:spcAft>
                <a:spcPts val="0"/>
              </a:spcAft>
              <a:buNone/>
            </a:pPr>
            <a:r>
              <a:rPr lang="en-GB" sz="700"/>
              <a:t>Integrate</a:t>
            </a:r>
            <a:r>
              <a:rPr lang="en-GB" sz="700"/>
              <a:t> ML &amp; DB into Dashboard</a:t>
            </a:r>
            <a:endParaRPr sz="700"/>
          </a:p>
        </p:txBody>
      </p:sp>
      <p:sp>
        <p:nvSpPr>
          <p:cNvPr id="457" name="Google Shape;457;p49"/>
          <p:cNvSpPr txBox="1"/>
          <p:nvPr/>
        </p:nvSpPr>
        <p:spPr>
          <a:xfrm>
            <a:off x="6325138" y="3462416"/>
            <a:ext cx="745800" cy="3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Clr>
                <a:srgbClr val="000000"/>
              </a:buClr>
              <a:buSzPts val="1100"/>
              <a:buFont typeface="Arial"/>
              <a:buNone/>
            </a:pPr>
            <a:r>
              <a:rPr b="1" lang="en-GB">
                <a:latin typeface="Lato"/>
                <a:ea typeface="Lato"/>
                <a:cs typeface="Lato"/>
                <a:sym typeface="Lato"/>
              </a:rPr>
              <a:t>TBD</a:t>
            </a:r>
            <a:endParaRPr b="1">
              <a:latin typeface="Lato"/>
              <a:ea typeface="Lato"/>
              <a:cs typeface="Lato"/>
              <a:sym typeface="Lato"/>
            </a:endParaRPr>
          </a:p>
        </p:txBody>
      </p:sp>
      <p:sp>
        <p:nvSpPr>
          <p:cNvPr id="458" name="Google Shape;458;p49"/>
          <p:cNvSpPr txBox="1"/>
          <p:nvPr>
            <p:ph type="title"/>
          </p:nvPr>
        </p:nvSpPr>
        <p:spPr>
          <a:xfrm>
            <a:off x="6585599" y="2278750"/>
            <a:ext cx="2214900" cy="231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800">
                <a:solidFill>
                  <a:srgbClr val="000000"/>
                </a:solidFill>
              </a:rPr>
              <a:t>Future Goals</a:t>
            </a:r>
            <a:endParaRPr sz="800">
              <a:solidFill>
                <a:srgbClr val="000000"/>
              </a:solidFill>
            </a:endParaRPr>
          </a:p>
        </p:txBody>
      </p:sp>
      <p:sp>
        <p:nvSpPr>
          <p:cNvPr id="459" name="Google Shape;459;p49"/>
          <p:cNvSpPr txBox="1"/>
          <p:nvPr>
            <p:ph idx="4294967295" type="body"/>
          </p:nvPr>
        </p:nvSpPr>
        <p:spPr>
          <a:xfrm>
            <a:off x="6585599" y="2509675"/>
            <a:ext cx="2214900" cy="550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700"/>
              <a:t>Reduce MAPE</a:t>
            </a:r>
            <a:endParaRPr sz="700"/>
          </a:p>
          <a:p>
            <a:pPr indent="0" lvl="0" marL="0" rtl="0" algn="l">
              <a:lnSpc>
                <a:spcPct val="115000"/>
              </a:lnSpc>
              <a:spcBef>
                <a:spcPts val="0"/>
              </a:spcBef>
              <a:spcAft>
                <a:spcPts val="0"/>
              </a:spcAft>
              <a:buNone/>
            </a:pPr>
            <a:r>
              <a:rPr lang="en-GB" sz="700"/>
              <a:t>Explore other models</a:t>
            </a:r>
            <a:endParaRPr sz="700"/>
          </a:p>
          <a:p>
            <a:pPr indent="0" lvl="0" marL="0" rtl="0" algn="l">
              <a:lnSpc>
                <a:spcPct val="115000"/>
              </a:lnSpc>
              <a:spcBef>
                <a:spcPts val="0"/>
              </a:spcBef>
              <a:spcAft>
                <a:spcPts val="0"/>
              </a:spcAft>
              <a:buNone/>
            </a:pPr>
            <a:r>
              <a:rPr lang="en-GB" sz="700"/>
              <a:t>Perform </a:t>
            </a:r>
            <a:r>
              <a:rPr lang="en-GB" sz="700"/>
              <a:t>periodic</a:t>
            </a:r>
            <a:r>
              <a:rPr lang="en-GB" sz="700"/>
              <a:t> DB refreshes</a:t>
            </a:r>
            <a:endParaRPr sz="700"/>
          </a:p>
        </p:txBody>
      </p:sp>
      <p:pic>
        <p:nvPicPr>
          <p:cNvPr descr="shutterstock_429987889_edited.jpg" id="460" name="Google Shape;460;p49"/>
          <p:cNvPicPr preferRelativeResize="0"/>
          <p:nvPr/>
        </p:nvPicPr>
        <p:blipFill rotWithShape="1">
          <a:blip r:embed="rId3">
            <a:alphaModFix/>
          </a:blip>
          <a:srcRect b="6621" l="0" r="0" t="91660"/>
          <a:stretch/>
        </p:blipFill>
        <p:spPr>
          <a:xfrm>
            <a:off x="885125" y="3339575"/>
            <a:ext cx="8265375" cy="132431"/>
          </a:xfrm>
          <a:prstGeom prst="rect">
            <a:avLst/>
          </a:prstGeom>
          <a:noFill/>
          <a:ln>
            <a:noFill/>
          </a:ln>
        </p:spPr>
      </p:pic>
      <p:grpSp>
        <p:nvGrpSpPr>
          <p:cNvPr id="461" name="Google Shape;461;p49"/>
          <p:cNvGrpSpPr/>
          <p:nvPr/>
        </p:nvGrpSpPr>
        <p:grpSpPr>
          <a:xfrm>
            <a:off x="845575" y="3060165"/>
            <a:ext cx="92400" cy="411825"/>
            <a:chOff x="845575" y="2563700"/>
            <a:chExt cx="92400" cy="411825"/>
          </a:xfrm>
        </p:grpSpPr>
        <p:cxnSp>
          <p:nvCxnSpPr>
            <p:cNvPr id="462" name="Google Shape;462;p49"/>
            <p:cNvCxnSpPr/>
            <p:nvPr/>
          </p:nvCxnSpPr>
          <p:spPr>
            <a:xfrm>
              <a:off x="891775" y="2616125"/>
              <a:ext cx="0" cy="359400"/>
            </a:xfrm>
            <a:prstGeom prst="straightConnector1">
              <a:avLst/>
            </a:prstGeom>
            <a:noFill/>
            <a:ln cap="flat" cmpd="sng" w="9525">
              <a:solidFill>
                <a:srgbClr val="000000"/>
              </a:solidFill>
              <a:prstDash val="solid"/>
              <a:round/>
              <a:headEnd len="med" w="med" type="none"/>
              <a:tailEnd len="med" w="med" type="none"/>
            </a:ln>
          </p:spPr>
        </p:cxnSp>
        <p:sp>
          <p:nvSpPr>
            <p:cNvPr id="463" name="Google Shape;463;p49"/>
            <p:cNvSpPr/>
            <p:nvPr/>
          </p:nvSpPr>
          <p:spPr>
            <a:xfrm>
              <a:off x="845575"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4" name="Google Shape;464;p49"/>
          <p:cNvGrpSpPr/>
          <p:nvPr/>
        </p:nvGrpSpPr>
        <p:grpSpPr>
          <a:xfrm rot="10800000">
            <a:off x="2296375" y="3339567"/>
            <a:ext cx="92400" cy="411825"/>
            <a:chOff x="2070100" y="2563700"/>
            <a:chExt cx="92400" cy="411825"/>
          </a:xfrm>
        </p:grpSpPr>
        <p:cxnSp>
          <p:nvCxnSpPr>
            <p:cNvPr id="465" name="Google Shape;465;p49"/>
            <p:cNvCxnSpPr/>
            <p:nvPr/>
          </p:nvCxnSpPr>
          <p:spPr>
            <a:xfrm>
              <a:off x="2116300" y="2616125"/>
              <a:ext cx="0" cy="359400"/>
            </a:xfrm>
            <a:prstGeom prst="straightConnector1">
              <a:avLst/>
            </a:prstGeom>
            <a:noFill/>
            <a:ln cap="flat" cmpd="sng" w="9525">
              <a:solidFill>
                <a:srgbClr val="000000"/>
              </a:solidFill>
              <a:prstDash val="solid"/>
              <a:round/>
              <a:headEnd len="med" w="med" type="none"/>
              <a:tailEnd len="med" w="med" type="none"/>
            </a:ln>
          </p:spPr>
        </p:cxnSp>
        <p:sp>
          <p:nvSpPr>
            <p:cNvPr id="466" name="Google Shape;466;p49"/>
            <p:cNvSpPr/>
            <p:nvPr/>
          </p:nvSpPr>
          <p:spPr>
            <a:xfrm>
              <a:off x="2070100"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7" name="Google Shape;467;p49"/>
          <p:cNvGrpSpPr/>
          <p:nvPr/>
        </p:nvGrpSpPr>
        <p:grpSpPr>
          <a:xfrm>
            <a:off x="3747175" y="3060165"/>
            <a:ext cx="92400" cy="411825"/>
            <a:chOff x="845575" y="2563700"/>
            <a:chExt cx="92400" cy="411825"/>
          </a:xfrm>
        </p:grpSpPr>
        <p:cxnSp>
          <p:nvCxnSpPr>
            <p:cNvPr id="468" name="Google Shape;468;p49"/>
            <p:cNvCxnSpPr/>
            <p:nvPr/>
          </p:nvCxnSpPr>
          <p:spPr>
            <a:xfrm>
              <a:off x="891775" y="2616125"/>
              <a:ext cx="0" cy="359400"/>
            </a:xfrm>
            <a:prstGeom prst="straightConnector1">
              <a:avLst/>
            </a:prstGeom>
            <a:noFill/>
            <a:ln cap="flat" cmpd="sng" w="9525">
              <a:solidFill>
                <a:srgbClr val="000000"/>
              </a:solidFill>
              <a:prstDash val="solid"/>
              <a:round/>
              <a:headEnd len="med" w="med" type="none"/>
              <a:tailEnd len="med" w="med" type="none"/>
            </a:ln>
          </p:spPr>
        </p:cxnSp>
        <p:sp>
          <p:nvSpPr>
            <p:cNvPr id="469" name="Google Shape;469;p49"/>
            <p:cNvSpPr/>
            <p:nvPr/>
          </p:nvSpPr>
          <p:spPr>
            <a:xfrm>
              <a:off x="845575"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0" name="Google Shape;470;p49"/>
          <p:cNvGrpSpPr/>
          <p:nvPr/>
        </p:nvGrpSpPr>
        <p:grpSpPr>
          <a:xfrm rot="10800000">
            <a:off x="5197975" y="3339567"/>
            <a:ext cx="92400" cy="411825"/>
            <a:chOff x="2070100" y="2563700"/>
            <a:chExt cx="92400" cy="411825"/>
          </a:xfrm>
        </p:grpSpPr>
        <p:cxnSp>
          <p:nvCxnSpPr>
            <p:cNvPr id="471" name="Google Shape;471;p49"/>
            <p:cNvCxnSpPr/>
            <p:nvPr/>
          </p:nvCxnSpPr>
          <p:spPr>
            <a:xfrm>
              <a:off x="2116300" y="2616125"/>
              <a:ext cx="0" cy="359400"/>
            </a:xfrm>
            <a:prstGeom prst="straightConnector1">
              <a:avLst/>
            </a:prstGeom>
            <a:noFill/>
            <a:ln cap="flat" cmpd="sng" w="9525">
              <a:solidFill>
                <a:srgbClr val="000000"/>
              </a:solidFill>
              <a:prstDash val="solid"/>
              <a:round/>
              <a:headEnd len="med" w="med" type="none"/>
              <a:tailEnd len="med" w="med" type="none"/>
            </a:ln>
          </p:spPr>
        </p:cxnSp>
        <p:sp>
          <p:nvSpPr>
            <p:cNvPr id="472" name="Google Shape;472;p49"/>
            <p:cNvSpPr/>
            <p:nvPr/>
          </p:nvSpPr>
          <p:spPr>
            <a:xfrm>
              <a:off x="2070100"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3" name="Google Shape;473;p49"/>
          <p:cNvGrpSpPr/>
          <p:nvPr/>
        </p:nvGrpSpPr>
        <p:grpSpPr>
          <a:xfrm>
            <a:off x="6648775" y="3060165"/>
            <a:ext cx="92400" cy="411825"/>
            <a:chOff x="845575" y="2563700"/>
            <a:chExt cx="92400" cy="411825"/>
          </a:xfrm>
        </p:grpSpPr>
        <p:cxnSp>
          <p:nvCxnSpPr>
            <p:cNvPr id="474" name="Google Shape;474;p49"/>
            <p:cNvCxnSpPr/>
            <p:nvPr/>
          </p:nvCxnSpPr>
          <p:spPr>
            <a:xfrm>
              <a:off x="891775" y="2616125"/>
              <a:ext cx="0" cy="359400"/>
            </a:xfrm>
            <a:prstGeom prst="straightConnector1">
              <a:avLst/>
            </a:prstGeom>
            <a:noFill/>
            <a:ln cap="flat" cmpd="sng" w="9525">
              <a:solidFill>
                <a:srgbClr val="000000"/>
              </a:solidFill>
              <a:prstDash val="solid"/>
              <a:round/>
              <a:headEnd len="med" w="med" type="none"/>
              <a:tailEnd len="med" w="med" type="none"/>
            </a:ln>
          </p:spPr>
        </p:cxnSp>
        <p:sp>
          <p:nvSpPr>
            <p:cNvPr id="475" name="Google Shape;475;p49"/>
            <p:cNvSpPr/>
            <p:nvPr/>
          </p:nvSpPr>
          <p:spPr>
            <a:xfrm>
              <a:off x="845575"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 name="Shape 479"/>
        <p:cNvGrpSpPr/>
        <p:nvPr/>
      </p:nvGrpSpPr>
      <p:grpSpPr>
        <a:xfrm>
          <a:off x="0" y="0"/>
          <a:ext cx="0" cy="0"/>
          <a:chOff x="0" y="0"/>
          <a:chExt cx="0" cy="0"/>
        </a:xfrm>
      </p:grpSpPr>
      <p:sp>
        <p:nvSpPr>
          <p:cNvPr id="480" name="Google Shape;480;p50"/>
          <p:cNvSpPr txBox="1"/>
          <p:nvPr>
            <p:ph type="title"/>
          </p:nvPr>
        </p:nvSpPr>
        <p:spPr>
          <a:xfrm>
            <a:off x="730000" y="1318650"/>
            <a:ext cx="3554700" cy="103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000000"/>
                </a:solidFill>
              </a:rPr>
              <a:t>References</a:t>
            </a:r>
            <a:endParaRPr/>
          </a:p>
        </p:txBody>
      </p:sp>
      <p:sp>
        <p:nvSpPr>
          <p:cNvPr id="481" name="Google Shape;481;p50"/>
          <p:cNvSpPr txBox="1"/>
          <p:nvPr>
            <p:ph idx="1" type="body"/>
          </p:nvPr>
        </p:nvSpPr>
        <p:spPr>
          <a:xfrm>
            <a:off x="721225" y="1907600"/>
            <a:ext cx="7977900" cy="25269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u="sng">
              <a:solidFill>
                <a:schemeClr val="hlink"/>
              </a:solidFill>
              <a:highlight>
                <a:srgbClr val="FFFFFF"/>
              </a:highlight>
              <a:latin typeface="Arial"/>
              <a:ea typeface="Arial"/>
              <a:cs typeface="Arial"/>
              <a:sym typeface="Arial"/>
            </a:endParaRPr>
          </a:p>
          <a:p>
            <a:pPr indent="-311150" lvl="0" marL="457200" rtl="0" algn="l">
              <a:spcBef>
                <a:spcPts val="0"/>
              </a:spcBef>
              <a:spcAft>
                <a:spcPts val="0"/>
              </a:spcAft>
              <a:buClr>
                <a:srgbClr val="24292E"/>
              </a:buClr>
              <a:buSzPts val="1300"/>
              <a:buFont typeface="Arial"/>
              <a:buChar char="●"/>
            </a:pPr>
            <a:r>
              <a:rPr lang="en-GB" u="sng">
                <a:solidFill>
                  <a:schemeClr val="hlink"/>
                </a:solidFill>
                <a:highlight>
                  <a:srgbClr val="FFFFFF"/>
                </a:highlight>
                <a:latin typeface="Arial"/>
                <a:ea typeface="Arial"/>
                <a:cs typeface="Arial"/>
                <a:sym typeface="Arial"/>
                <a:hlinkClick r:id="rId3"/>
              </a:rPr>
              <a:t>https://www.investopedia.com/terms/e/environmental-social-and-governance-esg-criteria.asp</a:t>
            </a:r>
            <a:endParaRPr u="sng">
              <a:solidFill>
                <a:schemeClr val="hlink"/>
              </a:solidFill>
              <a:highlight>
                <a:srgbClr val="FFFFFF"/>
              </a:highlight>
              <a:latin typeface="Arial"/>
              <a:ea typeface="Arial"/>
              <a:cs typeface="Arial"/>
              <a:sym typeface="Arial"/>
            </a:endParaRPr>
          </a:p>
          <a:p>
            <a:pPr indent="-311150" lvl="0" marL="457200" rtl="0" algn="l">
              <a:spcBef>
                <a:spcPts val="0"/>
              </a:spcBef>
              <a:spcAft>
                <a:spcPts val="0"/>
              </a:spcAft>
              <a:buClr>
                <a:srgbClr val="24292E"/>
              </a:buClr>
              <a:buSzPts val="1300"/>
              <a:buFont typeface="Arial"/>
              <a:buChar char="●"/>
            </a:pPr>
            <a:r>
              <a:rPr lang="en-GB" u="sng">
                <a:solidFill>
                  <a:schemeClr val="hlink"/>
                </a:solidFill>
                <a:highlight>
                  <a:srgbClr val="FFFFFF"/>
                </a:highlight>
                <a:latin typeface="Arial"/>
                <a:ea typeface="Arial"/>
                <a:cs typeface="Arial"/>
                <a:sym typeface="Arial"/>
                <a:hlinkClick r:id="rId4"/>
              </a:rPr>
              <a:t>https://ca.finance.yahoo.com/</a:t>
            </a:r>
            <a:endParaRPr u="sng">
              <a:solidFill>
                <a:schemeClr val="hlink"/>
              </a:solidFill>
              <a:highlight>
                <a:srgbClr val="FFFFFF"/>
              </a:highlight>
              <a:latin typeface="Arial"/>
              <a:ea typeface="Arial"/>
              <a:cs typeface="Arial"/>
              <a:sym typeface="Arial"/>
            </a:endParaRPr>
          </a:p>
          <a:p>
            <a:pPr indent="-311150" lvl="0" marL="457200" rtl="0" algn="l">
              <a:lnSpc>
                <a:spcPct val="115000"/>
              </a:lnSpc>
              <a:spcBef>
                <a:spcPts val="0"/>
              </a:spcBef>
              <a:spcAft>
                <a:spcPts val="0"/>
              </a:spcAft>
              <a:buClr>
                <a:srgbClr val="24292E"/>
              </a:buClr>
              <a:buSzPts val="1300"/>
              <a:buFont typeface="Arial"/>
              <a:buChar char="●"/>
            </a:pPr>
            <a:r>
              <a:rPr lang="en-GB" u="sng">
                <a:solidFill>
                  <a:schemeClr val="hlink"/>
                </a:solidFill>
                <a:latin typeface="Arial"/>
                <a:ea typeface="Arial"/>
                <a:cs typeface="Arial"/>
                <a:sym typeface="Arial"/>
                <a:hlinkClick r:id="rId5"/>
              </a:rPr>
              <a:t>https://www.forbes.com/just-companies/#5d410d762bf0</a:t>
            </a:r>
            <a:endParaRPr u="sng">
              <a:solidFill>
                <a:schemeClr val="hlink"/>
              </a:solidFill>
              <a:latin typeface="Arial"/>
              <a:ea typeface="Arial"/>
              <a:cs typeface="Arial"/>
              <a:sym typeface="Arial"/>
            </a:endParaRPr>
          </a:p>
          <a:p>
            <a:pPr indent="-311150" lvl="0" marL="457200" rtl="0" algn="l">
              <a:spcBef>
                <a:spcPts val="0"/>
              </a:spcBef>
              <a:spcAft>
                <a:spcPts val="0"/>
              </a:spcAft>
              <a:buClr>
                <a:srgbClr val="24292E"/>
              </a:buClr>
              <a:buSzPts val="1300"/>
              <a:buFont typeface="Arial"/>
              <a:buChar char="●"/>
            </a:pPr>
            <a:r>
              <a:rPr lang="en-GB" u="sng">
                <a:solidFill>
                  <a:schemeClr val="hlink"/>
                </a:solidFill>
                <a:latin typeface="Arial"/>
                <a:ea typeface="Arial"/>
                <a:cs typeface="Arial"/>
                <a:sym typeface="Arial"/>
                <a:hlinkClick r:id="rId6"/>
              </a:rPr>
              <a:t>https://en.wikipedia.org/wiki/List_of_S%26P_500_companies</a:t>
            </a:r>
            <a:endParaRPr u="sng">
              <a:solidFill>
                <a:schemeClr val="hlink"/>
              </a:solidFill>
              <a:latin typeface="Arial"/>
              <a:ea typeface="Arial"/>
              <a:cs typeface="Arial"/>
              <a:sym typeface="Arial"/>
            </a:endParaRPr>
          </a:p>
          <a:p>
            <a:pPr indent="-311150" lvl="0" marL="457200" rtl="0" algn="l">
              <a:spcBef>
                <a:spcPts val="0"/>
              </a:spcBef>
              <a:spcAft>
                <a:spcPts val="0"/>
              </a:spcAft>
              <a:buClr>
                <a:srgbClr val="24292E"/>
              </a:buClr>
              <a:buSzPts val="1300"/>
              <a:buFont typeface="Arial"/>
              <a:buChar char="●"/>
            </a:pPr>
            <a:r>
              <a:rPr lang="en-GB" u="sng">
                <a:solidFill>
                  <a:schemeClr val="hlink"/>
                </a:solidFill>
                <a:latin typeface="Arial"/>
                <a:ea typeface="Arial"/>
                <a:cs typeface="Arial"/>
                <a:sym typeface="Arial"/>
                <a:hlinkClick r:id="rId7"/>
              </a:rPr>
              <a:t>https://en.wikipedia.org/wiki/Environmental,_social_and_corporate_governance</a:t>
            </a:r>
            <a:endParaRPr u="sng">
              <a:solidFill>
                <a:schemeClr val="hlink"/>
              </a:solidFill>
              <a:latin typeface="Arial"/>
              <a:ea typeface="Arial"/>
              <a:cs typeface="Arial"/>
              <a:sym typeface="Arial"/>
            </a:endParaRPr>
          </a:p>
          <a:p>
            <a:pPr indent="-311150" lvl="0" marL="457200" rtl="0" algn="l">
              <a:lnSpc>
                <a:spcPct val="115000"/>
              </a:lnSpc>
              <a:spcBef>
                <a:spcPts val="0"/>
              </a:spcBef>
              <a:spcAft>
                <a:spcPts val="0"/>
              </a:spcAft>
              <a:buClr>
                <a:srgbClr val="24292E"/>
              </a:buClr>
              <a:buSzPts val="1300"/>
              <a:buFont typeface="Arial"/>
              <a:buChar char="●"/>
            </a:pPr>
            <a:r>
              <a:rPr lang="en-GB" u="sng">
                <a:solidFill>
                  <a:schemeClr val="hlink"/>
                </a:solidFill>
                <a:latin typeface="Arial"/>
                <a:ea typeface="Arial"/>
                <a:cs typeface="Arial"/>
                <a:sym typeface="Arial"/>
                <a:hlinkClick r:id="rId8"/>
              </a:rPr>
              <a:t>https://ecyy.medium.com/forecasting-by-fb-prophet-in-colab-c9d4db2d4195</a:t>
            </a:r>
            <a:endParaRPr u="sng">
              <a:solidFill>
                <a:schemeClr val="hlink"/>
              </a:solidFill>
              <a:latin typeface="Arial"/>
              <a:ea typeface="Arial"/>
              <a:cs typeface="Arial"/>
              <a:sym typeface="Arial"/>
            </a:endParaRPr>
          </a:p>
          <a:p>
            <a:pPr indent="-311150" lvl="0" marL="457200" rtl="0" algn="l">
              <a:lnSpc>
                <a:spcPct val="115000"/>
              </a:lnSpc>
              <a:spcBef>
                <a:spcPts val="0"/>
              </a:spcBef>
              <a:spcAft>
                <a:spcPts val="0"/>
              </a:spcAft>
              <a:buClr>
                <a:srgbClr val="24292E"/>
              </a:buClr>
              <a:buSzPts val="1300"/>
              <a:buFont typeface="Arial"/>
              <a:buChar char="●"/>
            </a:pPr>
            <a:r>
              <a:rPr lang="en-GB" u="sng">
                <a:solidFill>
                  <a:schemeClr val="hlink"/>
                </a:solidFill>
                <a:latin typeface="Arial"/>
                <a:ea typeface="Arial"/>
                <a:cs typeface="Arial"/>
                <a:sym typeface="Arial"/>
                <a:hlinkClick r:id="rId9"/>
              </a:rPr>
              <a:t>https://www.analyticsvidhya.com/blog/2021/07/stock-prices-analysis-with-python/</a:t>
            </a:r>
            <a:endParaRPr u="sng">
              <a:solidFill>
                <a:schemeClr val="hlink"/>
              </a:solidFill>
              <a:latin typeface="Arial"/>
              <a:ea typeface="Arial"/>
              <a:cs typeface="Arial"/>
              <a:sym typeface="Arial"/>
            </a:endParaRPr>
          </a:p>
          <a:p>
            <a:pPr indent="-311150" lvl="0" marL="457200" rtl="0" algn="l">
              <a:lnSpc>
                <a:spcPct val="115000"/>
              </a:lnSpc>
              <a:spcBef>
                <a:spcPts val="0"/>
              </a:spcBef>
              <a:spcAft>
                <a:spcPts val="0"/>
              </a:spcAft>
              <a:buClr>
                <a:srgbClr val="24292E"/>
              </a:buClr>
              <a:buSzPts val="1300"/>
              <a:buFont typeface="Arial"/>
              <a:buChar char="●"/>
            </a:pPr>
            <a:r>
              <a:rPr lang="en-GB" u="sng">
                <a:solidFill>
                  <a:srgbClr val="1C3678"/>
                </a:solidFill>
                <a:latin typeface="Arial"/>
                <a:ea typeface="Arial"/>
                <a:cs typeface="Arial"/>
                <a:sym typeface="Arial"/>
              </a:rPr>
              <a:t>https://www.alva-group.com/blog/what-is-an-esg-score-and-how-is-it-calculated/</a:t>
            </a:r>
            <a:endParaRPr u="sng">
              <a:solidFill>
                <a:schemeClr val="hlink"/>
              </a:solidFill>
              <a:latin typeface="Arial"/>
              <a:ea typeface="Arial"/>
              <a:cs typeface="Arial"/>
              <a:sym typeface="Arial"/>
            </a:endParaRPr>
          </a:p>
          <a:p>
            <a:pPr indent="0" lvl="0" marL="457200" rtl="0" algn="l">
              <a:spcBef>
                <a:spcPts val="0"/>
              </a:spcBef>
              <a:spcAft>
                <a:spcPts val="0"/>
              </a:spcAft>
              <a:buNone/>
            </a:pPr>
            <a:r>
              <a:t/>
            </a:r>
            <a:endParaRPr>
              <a:solidFill>
                <a:srgbClr val="24292E"/>
              </a:solidFill>
              <a:highlight>
                <a:srgbClr val="FFFFFF"/>
              </a:highlight>
              <a:latin typeface="Arial"/>
              <a:ea typeface="Arial"/>
              <a:cs typeface="Arial"/>
              <a:sym typeface="Arial"/>
            </a:endParaRPr>
          </a:p>
          <a:p>
            <a:pPr indent="0" lvl="0" marL="0" rtl="0" algn="l">
              <a:spcBef>
                <a:spcPts val="1600"/>
              </a:spcBef>
              <a:spcAft>
                <a:spcPts val="0"/>
              </a:spcAft>
              <a:buNone/>
            </a:pPr>
            <a:r>
              <a:t/>
            </a:r>
            <a:endParaRPr>
              <a:solidFill>
                <a:srgbClr val="24292E"/>
              </a:solidFill>
              <a:highlight>
                <a:srgbClr val="FFFFFF"/>
              </a:highlight>
              <a:latin typeface="Arial"/>
              <a:ea typeface="Arial"/>
              <a:cs typeface="Arial"/>
              <a:sym typeface="Arial"/>
            </a:endParaRPr>
          </a:p>
          <a:p>
            <a:pPr indent="0" lvl="0" marL="0" rtl="0" algn="l">
              <a:spcBef>
                <a:spcPts val="1600"/>
              </a:spcBef>
              <a:spcAft>
                <a:spcPts val="1600"/>
              </a:spcAft>
              <a:buNone/>
            </a:pPr>
            <a:r>
              <a:t/>
            </a:r>
            <a:endParaRPr b="1">
              <a:solidFill>
                <a:srgbClr val="24292E"/>
              </a:solidFill>
              <a:highlight>
                <a:srgbClr val="FFFFFF"/>
              </a:highlight>
              <a:latin typeface="Arial"/>
              <a:ea typeface="Arial"/>
              <a:cs typeface="Arial"/>
              <a:sym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 name="Shape 485"/>
        <p:cNvGrpSpPr/>
        <p:nvPr/>
      </p:nvGrpSpPr>
      <p:grpSpPr>
        <a:xfrm>
          <a:off x="0" y="0"/>
          <a:ext cx="0" cy="0"/>
          <a:chOff x="0" y="0"/>
          <a:chExt cx="0" cy="0"/>
        </a:xfrm>
      </p:grpSpPr>
      <p:sp>
        <p:nvSpPr>
          <p:cNvPr id="486" name="Google Shape;486;p51"/>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4800">
                <a:solidFill>
                  <a:srgbClr val="000000"/>
                </a:solidFill>
              </a:rPr>
              <a:t>Thank you!</a:t>
            </a:r>
            <a:endParaRPr/>
          </a:p>
        </p:txBody>
      </p:sp>
      <p:sp>
        <p:nvSpPr>
          <p:cNvPr id="487" name="Google Shape;487;p51"/>
          <p:cNvSpPr txBox="1"/>
          <p:nvPr>
            <p:ph idx="1" type="subTitle"/>
          </p:nvPr>
        </p:nvSpPr>
        <p:spPr>
          <a:xfrm>
            <a:off x="729575" y="2312475"/>
            <a:ext cx="5106300" cy="54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1400"/>
              <a:t>Q &amp; A</a:t>
            </a:r>
            <a:endParaRPr b="1" sz="14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21"/>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What is ESG &amp;</a:t>
            </a:r>
            <a:endParaRPr/>
          </a:p>
          <a:p>
            <a:pPr indent="0" lvl="0" marL="0" rtl="0" algn="l">
              <a:spcBef>
                <a:spcPts val="1600"/>
              </a:spcBef>
              <a:spcAft>
                <a:spcPts val="1600"/>
              </a:spcAft>
              <a:buNone/>
            </a:pPr>
            <a:r>
              <a:rPr lang="en-GB"/>
              <a:t>Why is it Important?</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22"/>
          <p:cNvSpPr txBox="1"/>
          <p:nvPr>
            <p:ph type="title"/>
          </p:nvPr>
        </p:nvSpPr>
        <p:spPr>
          <a:xfrm>
            <a:off x="730725" y="1318650"/>
            <a:ext cx="3893400" cy="103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What is ESG?</a:t>
            </a:r>
            <a:endParaRPr b="0"/>
          </a:p>
        </p:txBody>
      </p:sp>
      <p:sp>
        <p:nvSpPr>
          <p:cNvPr id="213" name="Google Shape;213;p22"/>
          <p:cNvSpPr txBox="1"/>
          <p:nvPr>
            <p:ph idx="1" type="body"/>
          </p:nvPr>
        </p:nvSpPr>
        <p:spPr>
          <a:xfrm>
            <a:off x="721225" y="2434125"/>
            <a:ext cx="3466500" cy="23112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GB" sz="1700"/>
              <a:t>Set of standards used to measure a company’s </a:t>
            </a:r>
            <a:r>
              <a:rPr lang="en-GB" sz="1700"/>
              <a:t>adherence</a:t>
            </a:r>
            <a:r>
              <a:rPr lang="en-GB" sz="1700"/>
              <a:t> to e</a:t>
            </a:r>
            <a:r>
              <a:rPr lang="en-GB" sz="1700"/>
              <a:t>nvironmental</a:t>
            </a:r>
            <a:r>
              <a:rPr lang="en-GB" sz="1700"/>
              <a:t>, social and </a:t>
            </a:r>
            <a:r>
              <a:rPr lang="en-GB" sz="1700"/>
              <a:t>corporate</a:t>
            </a:r>
            <a:r>
              <a:rPr lang="en-GB" sz="1700"/>
              <a:t> governance standards.  </a:t>
            </a:r>
            <a:endParaRPr sz="1700"/>
          </a:p>
        </p:txBody>
      </p:sp>
      <p:pic>
        <p:nvPicPr>
          <p:cNvPr id="214" name="Google Shape;214;p22"/>
          <p:cNvPicPr preferRelativeResize="0"/>
          <p:nvPr/>
        </p:nvPicPr>
        <p:blipFill>
          <a:blip r:embed="rId3">
            <a:alphaModFix/>
          </a:blip>
          <a:stretch>
            <a:fillRect/>
          </a:stretch>
        </p:blipFill>
        <p:spPr>
          <a:xfrm>
            <a:off x="4382350" y="1318638"/>
            <a:ext cx="4147325" cy="333444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23"/>
          <p:cNvSpPr txBox="1"/>
          <p:nvPr>
            <p:ph type="title"/>
          </p:nvPr>
        </p:nvSpPr>
        <p:spPr>
          <a:xfrm>
            <a:off x="729450" y="1367864"/>
            <a:ext cx="7688400" cy="535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Why is ESG Important?</a:t>
            </a:r>
            <a:endParaRPr sz="1000"/>
          </a:p>
        </p:txBody>
      </p:sp>
      <p:pic>
        <p:nvPicPr>
          <p:cNvPr id="220" name="Google Shape;220;p23"/>
          <p:cNvPicPr preferRelativeResize="0"/>
          <p:nvPr/>
        </p:nvPicPr>
        <p:blipFill rotWithShape="1">
          <a:blip r:embed="rId3">
            <a:alphaModFix/>
          </a:blip>
          <a:srcRect b="0" l="17653" r="17659" t="0"/>
          <a:stretch/>
        </p:blipFill>
        <p:spPr>
          <a:xfrm>
            <a:off x="830400" y="2091180"/>
            <a:ext cx="2501201" cy="1267837"/>
          </a:xfrm>
          <a:prstGeom prst="rect">
            <a:avLst/>
          </a:prstGeom>
          <a:noFill/>
          <a:ln>
            <a:noFill/>
          </a:ln>
        </p:spPr>
      </p:pic>
      <p:sp>
        <p:nvSpPr>
          <p:cNvPr id="221" name="Google Shape;221;p23"/>
          <p:cNvSpPr txBox="1"/>
          <p:nvPr/>
        </p:nvSpPr>
        <p:spPr>
          <a:xfrm>
            <a:off x="862816" y="2418212"/>
            <a:ext cx="586500" cy="940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1600"/>
              </a:spcAft>
              <a:buNone/>
            </a:pPr>
            <a:r>
              <a:rPr b="1" lang="en-GB" sz="3000">
                <a:solidFill>
                  <a:srgbClr val="FFFFFF"/>
                </a:solidFill>
                <a:latin typeface="Lato"/>
                <a:ea typeface="Lato"/>
                <a:cs typeface="Lato"/>
                <a:sym typeface="Lato"/>
              </a:rPr>
              <a:t>E</a:t>
            </a:r>
            <a:r>
              <a:rPr b="1" lang="en-GB" sz="3000">
                <a:solidFill>
                  <a:srgbClr val="FFFFFF"/>
                </a:solidFill>
                <a:latin typeface="Lato"/>
                <a:ea typeface="Lato"/>
                <a:cs typeface="Lato"/>
                <a:sym typeface="Lato"/>
              </a:rPr>
              <a:t> </a:t>
            </a:r>
            <a:endParaRPr b="1" sz="3000">
              <a:solidFill>
                <a:srgbClr val="FFFFFF"/>
              </a:solidFill>
              <a:latin typeface="Raleway"/>
              <a:ea typeface="Raleway"/>
              <a:cs typeface="Raleway"/>
              <a:sym typeface="Raleway"/>
            </a:endParaRPr>
          </a:p>
        </p:txBody>
      </p:sp>
      <p:grpSp>
        <p:nvGrpSpPr>
          <p:cNvPr id="222" name="Google Shape;222;p23"/>
          <p:cNvGrpSpPr/>
          <p:nvPr/>
        </p:nvGrpSpPr>
        <p:grpSpPr>
          <a:xfrm>
            <a:off x="830400" y="3274596"/>
            <a:ext cx="2501700" cy="1353953"/>
            <a:chOff x="830400" y="3274596"/>
            <a:chExt cx="2501700" cy="1353953"/>
          </a:xfrm>
        </p:grpSpPr>
        <p:sp>
          <p:nvSpPr>
            <p:cNvPr id="223" name="Google Shape;223;p23"/>
            <p:cNvSpPr/>
            <p:nvPr/>
          </p:nvSpPr>
          <p:spPr>
            <a:xfrm>
              <a:off x="830400" y="3360750"/>
              <a:ext cx="2501700" cy="126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23"/>
            <p:cNvSpPr/>
            <p:nvPr/>
          </p:nvSpPr>
          <p:spPr>
            <a:xfrm>
              <a:off x="1059092" y="3274596"/>
              <a:ext cx="219600" cy="936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5" name="Google Shape;225;p23"/>
          <p:cNvSpPr txBox="1"/>
          <p:nvPr>
            <p:ph type="title"/>
          </p:nvPr>
        </p:nvSpPr>
        <p:spPr>
          <a:xfrm>
            <a:off x="967525" y="3455476"/>
            <a:ext cx="2238300" cy="326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sz="1000"/>
              <a:t>Environment</a:t>
            </a:r>
            <a:endParaRPr sz="1000"/>
          </a:p>
        </p:txBody>
      </p:sp>
      <p:sp>
        <p:nvSpPr>
          <p:cNvPr id="226" name="Google Shape;226;p23"/>
          <p:cNvSpPr txBox="1"/>
          <p:nvPr>
            <p:ph idx="4294967295" type="body"/>
          </p:nvPr>
        </p:nvSpPr>
        <p:spPr>
          <a:xfrm>
            <a:off x="830575" y="3782175"/>
            <a:ext cx="2470200" cy="844800"/>
          </a:xfrm>
          <a:prstGeom prst="rect">
            <a:avLst/>
          </a:prstGeom>
        </p:spPr>
        <p:txBody>
          <a:bodyPr anchorCtr="0" anchor="t" bIns="91425" lIns="91425" spcFirstLastPara="1" rIns="91425" wrap="square" tIns="91425">
            <a:noAutofit/>
          </a:bodyPr>
          <a:lstStyle/>
          <a:p>
            <a:pPr indent="-292100" lvl="0" marL="457200" rtl="0" algn="l">
              <a:lnSpc>
                <a:spcPct val="200000"/>
              </a:lnSpc>
              <a:spcBef>
                <a:spcPts val="0"/>
              </a:spcBef>
              <a:spcAft>
                <a:spcPts val="0"/>
              </a:spcAft>
              <a:buSzPts val="1000"/>
              <a:buFont typeface="Arial"/>
              <a:buChar char="●"/>
            </a:pPr>
            <a:r>
              <a:rPr lang="en-GB" sz="1000">
                <a:solidFill>
                  <a:srgbClr val="2B2B2B"/>
                </a:solidFill>
                <a:latin typeface="Arial"/>
                <a:ea typeface="Arial"/>
                <a:cs typeface="Arial"/>
                <a:sym typeface="Arial"/>
              </a:rPr>
              <a:t>Natural resources</a:t>
            </a:r>
            <a:endParaRPr sz="1000">
              <a:solidFill>
                <a:srgbClr val="2B2B2B"/>
              </a:solidFill>
              <a:latin typeface="Arial"/>
              <a:ea typeface="Arial"/>
              <a:cs typeface="Arial"/>
              <a:sym typeface="Arial"/>
            </a:endParaRPr>
          </a:p>
          <a:p>
            <a:pPr indent="-292100" lvl="0" marL="457200" rtl="0" algn="l">
              <a:lnSpc>
                <a:spcPct val="200000"/>
              </a:lnSpc>
              <a:spcBef>
                <a:spcPts val="0"/>
              </a:spcBef>
              <a:spcAft>
                <a:spcPts val="0"/>
              </a:spcAft>
              <a:buSzPts val="1000"/>
              <a:buFont typeface="Arial"/>
              <a:buChar char="●"/>
            </a:pPr>
            <a:r>
              <a:rPr lang="en-GB" sz="1000">
                <a:solidFill>
                  <a:srgbClr val="2B2B2B"/>
                </a:solidFill>
                <a:latin typeface="Arial"/>
                <a:ea typeface="Arial"/>
                <a:cs typeface="Arial"/>
                <a:sym typeface="Arial"/>
              </a:rPr>
              <a:t>Climate risk</a:t>
            </a:r>
            <a:endParaRPr sz="500"/>
          </a:p>
        </p:txBody>
      </p:sp>
      <p:pic>
        <p:nvPicPr>
          <p:cNvPr id="227" name="Google Shape;227;p23"/>
          <p:cNvPicPr preferRelativeResize="0"/>
          <p:nvPr/>
        </p:nvPicPr>
        <p:blipFill rotWithShape="1">
          <a:blip r:embed="rId4">
            <a:alphaModFix/>
          </a:blip>
          <a:srcRect b="0" l="22900" r="22895" t="0"/>
          <a:stretch/>
        </p:blipFill>
        <p:spPr>
          <a:xfrm>
            <a:off x="3332867" y="3359013"/>
            <a:ext cx="2501197" cy="1267830"/>
          </a:xfrm>
          <a:prstGeom prst="rect">
            <a:avLst/>
          </a:prstGeom>
          <a:noFill/>
          <a:ln>
            <a:noFill/>
          </a:ln>
        </p:spPr>
      </p:pic>
      <p:sp>
        <p:nvSpPr>
          <p:cNvPr id="228" name="Google Shape;228;p23"/>
          <p:cNvSpPr txBox="1"/>
          <p:nvPr/>
        </p:nvSpPr>
        <p:spPr>
          <a:xfrm>
            <a:off x="3389243" y="3563077"/>
            <a:ext cx="586500" cy="940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1600"/>
              </a:spcAft>
              <a:buNone/>
            </a:pPr>
            <a:r>
              <a:rPr b="1" lang="en-GB" sz="3000">
                <a:solidFill>
                  <a:srgbClr val="FFFFFF"/>
                </a:solidFill>
                <a:latin typeface="Lato"/>
                <a:ea typeface="Lato"/>
                <a:cs typeface="Lato"/>
                <a:sym typeface="Lato"/>
              </a:rPr>
              <a:t>S</a:t>
            </a:r>
            <a:r>
              <a:rPr b="1" lang="en-GB" sz="3000">
                <a:solidFill>
                  <a:srgbClr val="FFFFFF"/>
                </a:solidFill>
                <a:latin typeface="Lato"/>
                <a:ea typeface="Lato"/>
                <a:cs typeface="Lato"/>
                <a:sym typeface="Lato"/>
              </a:rPr>
              <a:t> </a:t>
            </a:r>
            <a:endParaRPr b="1" sz="3000">
              <a:solidFill>
                <a:srgbClr val="FFFFFF"/>
              </a:solidFill>
              <a:latin typeface="Raleway"/>
              <a:ea typeface="Raleway"/>
              <a:cs typeface="Raleway"/>
              <a:sym typeface="Raleway"/>
            </a:endParaRPr>
          </a:p>
        </p:txBody>
      </p:sp>
      <p:grpSp>
        <p:nvGrpSpPr>
          <p:cNvPr id="229" name="Google Shape;229;p23"/>
          <p:cNvGrpSpPr/>
          <p:nvPr/>
        </p:nvGrpSpPr>
        <p:grpSpPr>
          <a:xfrm flipH="1" rot="10800000">
            <a:off x="3332867" y="2091171"/>
            <a:ext cx="2501700" cy="1353953"/>
            <a:chOff x="830400" y="3274596"/>
            <a:chExt cx="2501700" cy="1353953"/>
          </a:xfrm>
        </p:grpSpPr>
        <p:sp>
          <p:nvSpPr>
            <p:cNvPr id="230" name="Google Shape;230;p23"/>
            <p:cNvSpPr/>
            <p:nvPr/>
          </p:nvSpPr>
          <p:spPr>
            <a:xfrm>
              <a:off x="830400" y="3360750"/>
              <a:ext cx="2501700" cy="126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23"/>
            <p:cNvSpPr/>
            <p:nvPr/>
          </p:nvSpPr>
          <p:spPr>
            <a:xfrm>
              <a:off x="1059092" y="3274596"/>
              <a:ext cx="219600" cy="936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2" name="Google Shape;232;p23"/>
          <p:cNvSpPr txBox="1"/>
          <p:nvPr>
            <p:ph type="title"/>
          </p:nvPr>
        </p:nvSpPr>
        <p:spPr>
          <a:xfrm>
            <a:off x="3464300" y="2176251"/>
            <a:ext cx="2238300" cy="326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sz="1000"/>
              <a:t>Social</a:t>
            </a:r>
            <a:endParaRPr sz="1000"/>
          </a:p>
        </p:txBody>
      </p:sp>
      <p:sp>
        <p:nvSpPr>
          <p:cNvPr id="233" name="Google Shape;233;p23"/>
          <p:cNvSpPr txBox="1"/>
          <p:nvPr>
            <p:ph idx="4294967295" type="body"/>
          </p:nvPr>
        </p:nvSpPr>
        <p:spPr>
          <a:xfrm>
            <a:off x="3332875" y="2506475"/>
            <a:ext cx="2470200" cy="844800"/>
          </a:xfrm>
          <a:prstGeom prst="rect">
            <a:avLst/>
          </a:prstGeom>
        </p:spPr>
        <p:txBody>
          <a:bodyPr anchorCtr="0" anchor="t" bIns="91425" lIns="91425" spcFirstLastPara="1" rIns="91425" wrap="square" tIns="91425">
            <a:noAutofit/>
          </a:bodyPr>
          <a:lstStyle/>
          <a:p>
            <a:pPr indent="-292100" lvl="0" marL="457200" rtl="0" algn="l">
              <a:lnSpc>
                <a:spcPct val="200000"/>
              </a:lnSpc>
              <a:spcBef>
                <a:spcPts val="0"/>
              </a:spcBef>
              <a:spcAft>
                <a:spcPts val="0"/>
              </a:spcAft>
              <a:buSzPts val="1000"/>
              <a:buFont typeface="Arial"/>
              <a:buChar char="●"/>
            </a:pPr>
            <a:r>
              <a:rPr lang="en-GB" sz="1000">
                <a:solidFill>
                  <a:srgbClr val="2B2B2B"/>
                </a:solidFill>
                <a:latin typeface="Arial"/>
                <a:ea typeface="Arial"/>
                <a:cs typeface="Arial"/>
                <a:sym typeface="Arial"/>
              </a:rPr>
              <a:t>Health &amp; Safety</a:t>
            </a:r>
            <a:endParaRPr sz="1000">
              <a:solidFill>
                <a:srgbClr val="2B2B2B"/>
              </a:solidFill>
              <a:latin typeface="Arial"/>
              <a:ea typeface="Arial"/>
              <a:cs typeface="Arial"/>
              <a:sym typeface="Arial"/>
            </a:endParaRPr>
          </a:p>
          <a:p>
            <a:pPr indent="-292100" lvl="0" marL="457200" rtl="0" algn="l">
              <a:lnSpc>
                <a:spcPct val="200000"/>
              </a:lnSpc>
              <a:spcBef>
                <a:spcPts val="0"/>
              </a:spcBef>
              <a:spcAft>
                <a:spcPts val="0"/>
              </a:spcAft>
              <a:buSzPts val="1000"/>
              <a:buFont typeface="Arial"/>
              <a:buChar char="●"/>
            </a:pPr>
            <a:r>
              <a:rPr lang="en-GB" sz="1000">
                <a:solidFill>
                  <a:srgbClr val="2B2B2B"/>
                </a:solidFill>
                <a:latin typeface="Arial"/>
                <a:ea typeface="Arial"/>
                <a:cs typeface="Arial"/>
                <a:sym typeface="Arial"/>
              </a:rPr>
              <a:t>Human Rights</a:t>
            </a:r>
            <a:endParaRPr sz="1000">
              <a:solidFill>
                <a:srgbClr val="2B2B2B"/>
              </a:solidFill>
              <a:latin typeface="Arial"/>
              <a:ea typeface="Arial"/>
              <a:cs typeface="Arial"/>
              <a:sym typeface="Arial"/>
            </a:endParaRPr>
          </a:p>
          <a:p>
            <a:pPr indent="0" lvl="0" marL="0" rtl="0" algn="l">
              <a:lnSpc>
                <a:spcPct val="115000"/>
              </a:lnSpc>
              <a:spcBef>
                <a:spcPts val="0"/>
              </a:spcBef>
              <a:spcAft>
                <a:spcPts val="1600"/>
              </a:spcAft>
              <a:buNone/>
            </a:pPr>
            <a:r>
              <a:t/>
            </a:r>
            <a:endParaRPr sz="800"/>
          </a:p>
        </p:txBody>
      </p:sp>
      <p:pic>
        <p:nvPicPr>
          <p:cNvPr id="234" name="Google Shape;234;p23"/>
          <p:cNvPicPr preferRelativeResize="0"/>
          <p:nvPr/>
        </p:nvPicPr>
        <p:blipFill rotWithShape="1">
          <a:blip r:embed="rId5">
            <a:alphaModFix/>
          </a:blip>
          <a:srcRect b="0" l="14457" r="14464" t="0"/>
          <a:stretch/>
        </p:blipFill>
        <p:spPr>
          <a:xfrm>
            <a:off x="5832591" y="2091175"/>
            <a:ext cx="2501195" cy="1267841"/>
          </a:xfrm>
          <a:prstGeom prst="rect">
            <a:avLst/>
          </a:prstGeom>
          <a:noFill/>
          <a:ln>
            <a:noFill/>
          </a:ln>
        </p:spPr>
      </p:pic>
      <p:sp>
        <p:nvSpPr>
          <p:cNvPr id="235" name="Google Shape;235;p23"/>
          <p:cNvSpPr txBox="1"/>
          <p:nvPr/>
        </p:nvSpPr>
        <p:spPr>
          <a:xfrm>
            <a:off x="5856250" y="2418200"/>
            <a:ext cx="586500" cy="940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1600"/>
              </a:spcAft>
              <a:buNone/>
            </a:pPr>
            <a:r>
              <a:rPr b="1" lang="en-GB" sz="3000">
                <a:solidFill>
                  <a:srgbClr val="FFFFFF"/>
                </a:solidFill>
                <a:latin typeface="Lato"/>
                <a:ea typeface="Lato"/>
                <a:cs typeface="Lato"/>
                <a:sym typeface="Lato"/>
              </a:rPr>
              <a:t>G</a:t>
            </a:r>
            <a:endParaRPr b="1" sz="3000">
              <a:solidFill>
                <a:srgbClr val="FFFFFF"/>
              </a:solidFill>
              <a:latin typeface="Raleway"/>
              <a:ea typeface="Raleway"/>
              <a:cs typeface="Raleway"/>
              <a:sym typeface="Raleway"/>
            </a:endParaRPr>
          </a:p>
        </p:txBody>
      </p:sp>
      <p:grpSp>
        <p:nvGrpSpPr>
          <p:cNvPr id="236" name="Google Shape;236;p23"/>
          <p:cNvGrpSpPr/>
          <p:nvPr/>
        </p:nvGrpSpPr>
        <p:grpSpPr>
          <a:xfrm>
            <a:off x="5832591" y="3274596"/>
            <a:ext cx="2501700" cy="1353953"/>
            <a:chOff x="830400" y="3274596"/>
            <a:chExt cx="2501700" cy="1353953"/>
          </a:xfrm>
        </p:grpSpPr>
        <p:sp>
          <p:nvSpPr>
            <p:cNvPr id="237" name="Google Shape;237;p23"/>
            <p:cNvSpPr/>
            <p:nvPr/>
          </p:nvSpPr>
          <p:spPr>
            <a:xfrm>
              <a:off x="830400" y="3360750"/>
              <a:ext cx="2501700" cy="126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23"/>
            <p:cNvSpPr/>
            <p:nvPr/>
          </p:nvSpPr>
          <p:spPr>
            <a:xfrm>
              <a:off x="1059092" y="3274596"/>
              <a:ext cx="219600" cy="936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9" name="Google Shape;239;p23"/>
          <p:cNvSpPr txBox="1"/>
          <p:nvPr>
            <p:ph type="title"/>
          </p:nvPr>
        </p:nvSpPr>
        <p:spPr>
          <a:xfrm>
            <a:off x="5960975" y="3350475"/>
            <a:ext cx="2238300" cy="431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sz="1000"/>
              <a:t>Governance</a:t>
            </a:r>
            <a:endParaRPr sz="1000"/>
          </a:p>
        </p:txBody>
      </p:sp>
      <p:sp>
        <p:nvSpPr>
          <p:cNvPr id="240" name="Google Shape;240;p23"/>
          <p:cNvSpPr txBox="1"/>
          <p:nvPr>
            <p:ph idx="4294967295" type="body"/>
          </p:nvPr>
        </p:nvSpPr>
        <p:spPr>
          <a:xfrm>
            <a:off x="5856250" y="3782175"/>
            <a:ext cx="2470200" cy="753300"/>
          </a:xfrm>
          <a:prstGeom prst="rect">
            <a:avLst/>
          </a:prstGeom>
        </p:spPr>
        <p:txBody>
          <a:bodyPr anchorCtr="0" anchor="t" bIns="91425" lIns="91425" spcFirstLastPara="1" rIns="91425" wrap="square" tIns="91425">
            <a:noAutofit/>
          </a:bodyPr>
          <a:lstStyle/>
          <a:p>
            <a:pPr indent="-292100" lvl="0" marL="457200" rtl="0" algn="l">
              <a:lnSpc>
                <a:spcPct val="200000"/>
              </a:lnSpc>
              <a:spcBef>
                <a:spcPts val="0"/>
              </a:spcBef>
              <a:spcAft>
                <a:spcPts val="0"/>
              </a:spcAft>
              <a:buClr>
                <a:srgbClr val="2B2B2B"/>
              </a:buClr>
              <a:buSzPts val="1000"/>
              <a:buFont typeface="Arial"/>
              <a:buChar char="●"/>
            </a:pPr>
            <a:r>
              <a:rPr lang="en-GB" sz="1000">
                <a:solidFill>
                  <a:srgbClr val="2B2B2B"/>
                </a:solidFill>
                <a:latin typeface="Arial"/>
                <a:ea typeface="Arial"/>
                <a:cs typeface="Arial"/>
                <a:sym typeface="Arial"/>
              </a:rPr>
              <a:t>Ethical standards</a:t>
            </a:r>
            <a:endParaRPr sz="1000">
              <a:solidFill>
                <a:srgbClr val="2B2B2B"/>
              </a:solidFill>
              <a:latin typeface="Arial"/>
              <a:ea typeface="Arial"/>
              <a:cs typeface="Arial"/>
              <a:sym typeface="Arial"/>
            </a:endParaRPr>
          </a:p>
          <a:p>
            <a:pPr indent="-292100" lvl="0" marL="457200" rtl="0" algn="l">
              <a:lnSpc>
                <a:spcPct val="200000"/>
              </a:lnSpc>
              <a:spcBef>
                <a:spcPts val="0"/>
              </a:spcBef>
              <a:spcAft>
                <a:spcPts val="0"/>
              </a:spcAft>
              <a:buClr>
                <a:srgbClr val="2B2B2B"/>
              </a:buClr>
              <a:buSzPts val="1000"/>
              <a:buFont typeface="Arial"/>
              <a:buChar char="●"/>
            </a:pPr>
            <a:r>
              <a:rPr lang="en-GB" sz="1000">
                <a:solidFill>
                  <a:srgbClr val="2B2B2B"/>
                </a:solidFill>
                <a:latin typeface="Arial"/>
                <a:ea typeface="Arial"/>
                <a:cs typeface="Arial"/>
                <a:sym typeface="Arial"/>
              </a:rPr>
              <a:t>Shareholder rights</a:t>
            </a:r>
            <a:endParaRPr sz="1000">
              <a:solidFill>
                <a:srgbClr val="2B2B2B"/>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2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What do we hope to answer?</a:t>
            </a:r>
            <a:endParaRPr/>
          </a:p>
        </p:txBody>
      </p:sp>
      <p:sp>
        <p:nvSpPr>
          <p:cNvPr id="246" name="Google Shape;246;p24"/>
          <p:cNvSpPr/>
          <p:nvPr/>
        </p:nvSpPr>
        <p:spPr>
          <a:xfrm>
            <a:off x="1400790" y="2181675"/>
            <a:ext cx="328800" cy="328800"/>
          </a:xfrm>
          <a:prstGeom prst="ellipse">
            <a:avLst/>
          </a:prstGeom>
          <a:solidFill>
            <a:srgbClr val="00BF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solidFill>
                  <a:srgbClr val="FFFFFF"/>
                </a:solidFill>
              </a:rPr>
              <a:t>1</a:t>
            </a:r>
            <a:endParaRPr b="1" sz="800">
              <a:solidFill>
                <a:srgbClr val="FFFFFF"/>
              </a:solidFill>
            </a:endParaRPr>
          </a:p>
        </p:txBody>
      </p:sp>
      <p:sp>
        <p:nvSpPr>
          <p:cNvPr id="247" name="Google Shape;247;p24"/>
          <p:cNvSpPr txBox="1"/>
          <p:nvPr>
            <p:ph idx="1" type="body"/>
          </p:nvPr>
        </p:nvSpPr>
        <p:spPr>
          <a:xfrm>
            <a:off x="1847691" y="2073775"/>
            <a:ext cx="2832900" cy="1051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t>Is there a correlation between stock performance and ESG ratings?</a:t>
            </a:r>
            <a:endParaRPr/>
          </a:p>
        </p:txBody>
      </p:sp>
      <p:sp>
        <p:nvSpPr>
          <p:cNvPr id="248" name="Google Shape;248;p24"/>
          <p:cNvSpPr/>
          <p:nvPr/>
        </p:nvSpPr>
        <p:spPr>
          <a:xfrm>
            <a:off x="1400790" y="3404075"/>
            <a:ext cx="328800" cy="328800"/>
          </a:xfrm>
          <a:prstGeom prst="ellipse">
            <a:avLst/>
          </a:prstGeom>
          <a:solidFill>
            <a:srgbClr val="00BF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solidFill>
                  <a:srgbClr val="FFFFFF"/>
                </a:solidFill>
              </a:rPr>
              <a:t>2</a:t>
            </a:r>
            <a:endParaRPr b="1" sz="800">
              <a:solidFill>
                <a:srgbClr val="FFFFFF"/>
              </a:solidFill>
            </a:endParaRPr>
          </a:p>
        </p:txBody>
      </p:sp>
      <p:sp>
        <p:nvSpPr>
          <p:cNvPr id="249" name="Google Shape;249;p24"/>
          <p:cNvSpPr txBox="1"/>
          <p:nvPr>
            <p:ph idx="1" type="body"/>
          </p:nvPr>
        </p:nvSpPr>
        <p:spPr>
          <a:xfrm>
            <a:off x="1847691" y="3307900"/>
            <a:ext cx="2832900" cy="1051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t>How does ESG scores </a:t>
            </a:r>
            <a:r>
              <a:rPr lang="en-GB"/>
              <a:t>affect</a:t>
            </a:r>
            <a:r>
              <a:rPr lang="en-GB"/>
              <a:t> a company’s bottom line?</a:t>
            </a:r>
            <a:endParaRPr/>
          </a:p>
        </p:txBody>
      </p:sp>
      <p:sp>
        <p:nvSpPr>
          <p:cNvPr id="250" name="Google Shape;250;p24"/>
          <p:cNvSpPr/>
          <p:nvPr/>
        </p:nvSpPr>
        <p:spPr>
          <a:xfrm>
            <a:off x="5090809" y="2181675"/>
            <a:ext cx="328800" cy="328800"/>
          </a:xfrm>
          <a:prstGeom prst="ellipse">
            <a:avLst/>
          </a:prstGeom>
          <a:solidFill>
            <a:srgbClr val="00BF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solidFill>
                  <a:srgbClr val="FFFFFF"/>
                </a:solidFill>
              </a:rPr>
              <a:t>3</a:t>
            </a:r>
            <a:endParaRPr b="1" sz="800">
              <a:solidFill>
                <a:srgbClr val="FFFFFF"/>
              </a:solidFill>
            </a:endParaRPr>
          </a:p>
        </p:txBody>
      </p:sp>
      <p:sp>
        <p:nvSpPr>
          <p:cNvPr id="251" name="Google Shape;251;p24"/>
          <p:cNvSpPr txBox="1"/>
          <p:nvPr>
            <p:ph idx="1" type="body"/>
          </p:nvPr>
        </p:nvSpPr>
        <p:spPr>
          <a:xfrm>
            <a:off x="5536112" y="2073775"/>
            <a:ext cx="2832900" cy="1051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t>Have companies adapted better to ESG based on industry?</a:t>
            </a:r>
            <a:endParaRPr/>
          </a:p>
        </p:txBody>
      </p:sp>
      <p:sp>
        <p:nvSpPr>
          <p:cNvPr id="252" name="Google Shape;252;p24"/>
          <p:cNvSpPr/>
          <p:nvPr/>
        </p:nvSpPr>
        <p:spPr>
          <a:xfrm>
            <a:off x="5090809" y="3404075"/>
            <a:ext cx="328800" cy="328800"/>
          </a:xfrm>
          <a:prstGeom prst="ellipse">
            <a:avLst/>
          </a:prstGeom>
          <a:solidFill>
            <a:srgbClr val="00BF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solidFill>
                  <a:srgbClr val="FFFFFF"/>
                </a:solidFill>
              </a:rPr>
              <a:t>4</a:t>
            </a:r>
            <a:endParaRPr b="1" sz="800">
              <a:solidFill>
                <a:srgbClr val="FFFFFF"/>
              </a:solidFill>
            </a:endParaRPr>
          </a:p>
        </p:txBody>
      </p:sp>
      <p:sp>
        <p:nvSpPr>
          <p:cNvPr id="253" name="Google Shape;253;p24"/>
          <p:cNvSpPr txBox="1"/>
          <p:nvPr>
            <p:ph idx="1" type="body"/>
          </p:nvPr>
        </p:nvSpPr>
        <p:spPr>
          <a:xfrm>
            <a:off x="5536112" y="3307900"/>
            <a:ext cx="2832900" cy="1051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t>What are the red flags that affect ESG ratings?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25"/>
          <p:cNvSpPr txBox="1"/>
          <p:nvPr>
            <p:ph type="title"/>
          </p:nvPr>
        </p:nvSpPr>
        <p:spPr>
          <a:xfrm>
            <a:off x="730000" y="1318650"/>
            <a:ext cx="3636600" cy="57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Tools Used</a:t>
            </a:r>
            <a:endParaRPr/>
          </a:p>
        </p:txBody>
      </p:sp>
      <p:sp>
        <p:nvSpPr>
          <p:cNvPr id="259" name="Google Shape;259;p25"/>
          <p:cNvSpPr txBox="1"/>
          <p:nvPr/>
        </p:nvSpPr>
        <p:spPr>
          <a:xfrm>
            <a:off x="734530" y="2473560"/>
            <a:ext cx="3636600" cy="261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GB" sz="1000">
                <a:solidFill>
                  <a:schemeClr val="dk1"/>
                </a:solidFill>
                <a:latin typeface="Lato"/>
                <a:ea typeface="Lato"/>
                <a:cs typeface="Lato"/>
                <a:sym typeface="Lato"/>
              </a:rPr>
              <a:t>01    | </a:t>
            </a:r>
            <a:r>
              <a:rPr lang="en-GB" sz="1000">
                <a:solidFill>
                  <a:srgbClr val="000000"/>
                </a:solidFill>
                <a:latin typeface="Lato"/>
                <a:ea typeface="Lato"/>
                <a:cs typeface="Lato"/>
                <a:sym typeface="Lato"/>
              </a:rPr>
              <a:t> </a:t>
            </a:r>
            <a:r>
              <a:rPr lang="en-GB" sz="1000">
                <a:latin typeface="Lato"/>
                <a:ea typeface="Lato"/>
                <a:cs typeface="Lato"/>
                <a:sym typeface="Lato"/>
              </a:rPr>
              <a:t>Python</a:t>
            </a:r>
            <a:endParaRPr/>
          </a:p>
        </p:txBody>
      </p:sp>
      <p:sp>
        <p:nvSpPr>
          <p:cNvPr id="260" name="Google Shape;260;p25"/>
          <p:cNvSpPr txBox="1"/>
          <p:nvPr/>
        </p:nvSpPr>
        <p:spPr>
          <a:xfrm>
            <a:off x="734530" y="2734860"/>
            <a:ext cx="3636600" cy="261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GB" sz="1000">
                <a:solidFill>
                  <a:schemeClr val="dk1"/>
                </a:solidFill>
                <a:latin typeface="Lato"/>
                <a:ea typeface="Lato"/>
                <a:cs typeface="Lato"/>
                <a:sym typeface="Lato"/>
              </a:rPr>
              <a:t>02    |</a:t>
            </a:r>
            <a:r>
              <a:rPr b="1" lang="en-GB" sz="1000">
                <a:solidFill>
                  <a:srgbClr val="CCCCCC"/>
                </a:solidFill>
                <a:latin typeface="Lato"/>
                <a:ea typeface="Lato"/>
                <a:cs typeface="Lato"/>
                <a:sym typeface="Lato"/>
              </a:rPr>
              <a:t> </a:t>
            </a:r>
            <a:r>
              <a:rPr lang="en-GB" sz="1000">
                <a:solidFill>
                  <a:srgbClr val="53C6A1"/>
                </a:solidFill>
                <a:latin typeface="Lato"/>
                <a:ea typeface="Lato"/>
                <a:cs typeface="Lato"/>
                <a:sym typeface="Lato"/>
              </a:rPr>
              <a:t> </a:t>
            </a:r>
            <a:r>
              <a:rPr lang="en-GB" sz="1000">
                <a:latin typeface="Lato"/>
                <a:ea typeface="Lato"/>
                <a:cs typeface="Lato"/>
                <a:sym typeface="Lato"/>
              </a:rPr>
              <a:t>APIs</a:t>
            </a:r>
            <a:endParaRPr/>
          </a:p>
        </p:txBody>
      </p:sp>
      <p:sp>
        <p:nvSpPr>
          <p:cNvPr id="261" name="Google Shape;261;p25"/>
          <p:cNvSpPr txBox="1"/>
          <p:nvPr/>
        </p:nvSpPr>
        <p:spPr>
          <a:xfrm>
            <a:off x="734530" y="2996160"/>
            <a:ext cx="3636600" cy="261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GB" sz="1000">
                <a:solidFill>
                  <a:schemeClr val="dk1"/>
                </a:solidFill>
                <a:latin typeface="Lato"/>
                <a:ea typeface="Lato"/>
                <a:cs typeface="Lato"/>
                <a:sym typeface="Lato"/>
              </a:rPr>
              <a:t>03    |</a:t>
            </a:r>
            <a:r>
              <a:rPr b="1" lang="en-GB" sz="1000">
                <a:solidFill>
                  <a:srgbClr val="CCCCCC"/>
                </a:solidFill>
                <a:latin typeface="Lato"/>
                <a:ea typeface="Lato"/>
                <a:cs typeface="Lato"/>
                <a:sym typeface="Lato"/>
              </a:rPr>
              <a:t> </a:t>
            </a:r>
            <a:r>
              <a:rPr lang="en-GB" sz="1000">
                <a:solidFill>
                  <a:srgbClr val="000000"/>
                </a:solidFill>
                <a:latin typeface="Lato"/>
                <a:ea typeface="Lato"/>
                <a:cs typeface="Lato"/>
                <a:sym typeface="Lato"/>
              </a:rPr>
              <a:t> </a:t>
            </a:r>
            <a:r>
              <a:rPr lang="en-GB" sz="1000">
                <a:latin typeface="Lato"/>
                <a:ea typeface="Lato"/>
                <a:cs typeface="Lato"/>
                <a:sym typeface="Lato"/>
              </a:rPr>
              <a:t>AWS, Postgres, SQLAlchemy</a:t>
            </a:r>
            <a:endParaRPr/>
          </a:p>
        </p:txBody>
      </p:sp>
      <p:pic>
        <p:nvPicPr>
          <p:cNvPr id="262" name="Google Shape;262;p25"/>
          <p:cNvPicPr preferRelativeResize="0"/>
          <p:nvPr/>
        </p:nvPicPr>
        <p:blipFill>
          <a:blip r:embed="rId3">
            <a:alphaModFix/>
          </a:blip>
          <a:stretch>
            <a:fillRect/>
          </a:stretch>
        </p:blipFill>
        <p:spPr>
          <a:xfrm>
            <a:off x="4458505" y="1101775"/>
            <a:ext cx="4468070" cy="3640011"/>
          </a:xfrm>
          <a:prstGeom prst="rect">
            <a:avLst/>
          </a:prstGeom>
          <a:noFill/>
          <a:ln>
            <a:noFill/>
          </a:ln>
        </p:spPr>
      </p:pic>
      <p:sp>
        <p:nvSpPr>
          <p:cNvPr id="263" name="Google Shape;263;p25"/>
          <p:cNvSpPr txBox="1"/>
          <p:nvPr/>
        </p:nvSpPr>
        <p:spPr>
          <a:xfrm>
            <a:off x="730005" y="3257460"/>
            <a:ext cx="3636600" cy="261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GB" sz="1000">
                <a:solidFill>
                  <a:schemeClr val="dk1"/>
                </a:solidFill>
                <a:latin typeface="Lato"/>
                <a:ea typeface="Lato"/>
                <a:cs typeface="Lato"/>
                <a:sym typeface="Lato"/>
              </a:rPr>
              <a:t>03    |</a:t>
            </a:r>
            <a:r>
              <a:rPr b="1" lang="en-GB" sz="1000">
                <a:solidFill>
                  <a:srgbClr val="CCCCCC"/>
                </a:solidFill>
                <a:latin typeface="Lato"/>
                <a:ea typeface="Lato"/>
                <a:cs typeface="Lato"/>
                <a:sym typeface="Lato"/>
              </a:rPr>
              <a:t> </a:t>
            </a:r>
            <a:r>
              <a:rPr lang="en-GB" sz="1000">
                <a:solidFill>
                  <a:srgbClr val="000000"/>
                </a:solidFill>
                <a:latin typeface="Lato"/>
                <a:ea typeface="Lato"/>
                <a:cs typeface="Lato"/>
                <a:sym typeface="Lato"/>
              </a:rPr>
              <a:t> </a:t>
            </a:r>
            <a:r>
              <a:rPr lang="en-GB" sz="1000">
                <a:latin typeface="Lato"/>
                <a:ea typeface="Lato"/>
                <a:cs typeface="Lato"/>
                <a:sym typeface="Lato"/>
              </a:rPr>
              <a:t>FBProphet &amp; SKLearn</a:t>
            </a:r>
            <a:endParaRPr/>
          </a:p>
        </p:txBody>
      </p:sp>
      <p:sp>
        <p:nvSpPr>
          <p:cNvPr id="264" name="Google Shape;264;p25"/>
          <p:cNvSpPr txBox="1"/>
          <p:nvPr/>
        </p:nvSpPr>
        <p:spPr>
          <a:xfrm>
            <a:off x="734530" y="3518760"/>
            <a:ext cx="3636600" cy="261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GB" sz="1000">
                <a:solidFill>
                  <a:schemeClr val="dk1"/>
                </a:solidFill>
                <a:latin typeface="Lato"/>
                <a:ea typeface="Lato"/>
                <a:cs typeface="Lato"/>
                <a:sym typeface="Lato"/>
              </a:rPr>
              <a:t>03    |</a:t>
            </a:r>
            <a:r>
              <a:rPr b="1" lang="en-GB" sz="1000">
                <a:solidFill>
                  <a:srgbClr val="CCCCCC"/>
                </a:solidFill>
                <a:latin typeface="Lato"/>
                <a:ea typeface="Lato"/>
                <a:cs typeface="Lato"/>
                <a:sym typeface="Lato"/>
              </a:rPr>
              <a:t> </a:t>
            </a:r>
            <a:r>
              <a:rPr lang="en-GB" sz="1000">
                <a:solidFill>
                  <a:srgbClr val="000000"/>
                </a:solidFill>
                <a:latin typeface="Lato"/>
                <a:ea typeface="Lato"/>
                <a:cs typeface="Lato"/>
                <a:sym typeface="Lato"/>
              </a:rPr>
              <a:t> </a:t>
            </a:r>
            <a:r>
              <a:rPr lang="en-GB" sz="1000">
                <a:latin typeface="Lato"/>
                <a:ea typeface="Lato"/>
                <a:cs typeface="Lato"/>
                <a:sym typeface="Lato"/>
              </a:rPr>
              <a:t>Tableau</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268" name="Shape 268"/>
        <p:cNvGrpSpPr/>
        <p:nvPr/>
      </p:nvGrpSpPr>
      <p:grpSpPr>
        <a:xfrm>
          <a:off x="0" y="0"/>
          <a:ext cx="0" cy="0"/>
          <a:chOff x="0" y="0"/>
          <a:chExt cx="0" cy="0"/>
        </a:xfrm>
      </p:grpSpPr>
      <p:sp>
        <p:nvSpPr>
          <p:cNvPr id="269" name="Google Shape;269;p26"/>
          <p:cNvSpPr txBox="1"/>
          <p:nvPr>
            <p:ph type="title"/>
          </p:nvPr>
        </p:nvSpPr>
        <p:spPr>
          <a:xfrm>
            <a:off x="729450" y="1322450"/>
            <a:ext cx="7010100" cy="350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200"/>
              <a:t>The Data Source</a:t>
            </a:r>
            <a:endParaRPr sz="1200"/>
          </a:p>
        </p:txBody>
      </p:sp>
      <p:sp>
        <p:nvSpPr>
          <p:cNvPr id="270" name="Google Shape;270;p26"/>
          <p:cNvSpPr txBox="1"/>
          <p:nvPr>
            <p:ph idx="4294967295" type="body"/>
          </p:nvPr>
        </p:nvSpPr>
        <p:spPr>
          <a:xfrm>
            <a:off x="369525" y="1749350"/>
            <a:ext cx="4530300" cy="1215900"/>
          </a:xfrm>
          <a:prstGeom prst="rect">
            <a:avLst/>
          </a:prstGeom>
        </p:spPr>
        <p:txBody>
          <a:bodyPr anchorCtr="0" anchor="t" bIns="91425" lIns="91425" spcFirstLastPara="1" rIns="91425" wrap="square" tIns="91425">
            <a:noAutofit/>
          </a:bodyPr>
          <a:lstStyle/>
          <a:p>
            <a:pPr indent="-393700" lvl="0" marL="457200" rtl="0" algn="l">
              <a:lnSpc>
                <a:spcPct val="150000"/>
              </a:lnSpc>
              <a:spcBef>
                <a:spcPts val="0"/>
              </a:spcBef>
              <a:spcAft>
                <a:spcPts val="0"/>
              </a:spcAft>
              <a:buClr>
                <a:srgbClr val="FFFFFF"/>
              </a:buClr>
              <a:buSzPts val="2600"/>
              <a:buChar char="●"/>
            </a:pPr>
            <a:r>
              <a:rPr lang="en-GB" sz="2600">
                <a:solidFill>
                  <a:schemeClr val="lt1"/>
                </a:solidFill>
              </a:rPr>
              <a:t>The J</a:t>
            </a:r>
            <a:r>
              <a:rPr lang="en-GB" sz="2600">
                <a:solidFill>
                  <a:schemeClr val="lt1"/>
                </a:solidFill>
              </a:rPr>
              <a:t>ust 100 (Forbes)</a:t>
            </a:r>
            <a:endParaRPr sz="2600">
              <a:solidFill>
                <a:srgbClr val="FFFFFF"/>
              </a:solidFill>
            </a:endParaRPr>
          </a:p>
          <a:p>
            <a:pPr indent="-355600" lvl="1" marL="914400" rtl="0" algn="l">
              <a:lnSpc>
                <a:spcPct val="150000"/>
              </a:lnSpc>
              <a:spcBef>
                <a:spcPts val="0"/>
              </a:spcBef>
              <a:spcAft>
                <a:spcPts val="0"/>
              </a:spcAft>
              <a:buClr>
                <a:srgbClr val="FFFFFF"/>
              </a:buClr>
              <a:buSzPts val="2000"/>
              <a:buChar char="○"/>
            </a:pPr>
            <a:r>
              <a:rPr lang="en-GB" sz="2000">
                <a:solidFill>
                  <a:srgbClr val="FFFFFF"/>
                </a:solidFill>
              </a:rPr>
              <a:t>ESG ratings</a:t>
            </a:r>
            <a:endParaRPr sz="2000">
              <a:solidFill>
                <a:srgbClr val="FFFFFF"/>
              </a:solidFill>
            </a:endParaRPr>
          </a:p>
          <a:p>
            <a:pPr indent="0" lvl="0" marL="0" rtl="0" algn="l">
              <a:spcBef>
                <a:spcPts val="1600"/>
              </a:spcBef>
              <a:spcAft>
                <a:spcPts val="1600"/>
              </a:spcAft>
              <a:buNone/>
            </a:pPr>
            <a:r>
              <a:t/>
            </a:r>
            <a:endParaRPr sz="1800">
              <a:solidFill>
                <a:srgbClr val="FFFFFF"/>
              </a:solidFill>
            </a:endParaRPr>
          </a:p>
        </p:txBody>
      </p:sp>
      <p:pic>
        <p:nvPicPr>
          <p:cNvPr id="271" name="Google Shape;271;p26"/>
          <p:cNvPicPr preferRelativeResize="0"/>
          <p:nvPr/>
        </p:nvPicPr>
        <p:blipFill>
          <a:blip r:embed="rId3">
            <a:alphaModFix/>
          </a:blip>
          <a:stretch>
            <a:fillRect/>
          </a:stretch>
        </p:blipFill>
        <p:spPr>
          <a:xfrm>
            <a:off x="4682525" y="1673150"/>
            <a:ext cx="1794250" cy="1215875"/>
          </a:xfrm>
          <a:prstGeom prst="rect">
            <a:avLst/>
          </a:prstGeom>
          <a:noFill/>
          <a:ln>
            <a:noFill/>
          </a:ln>
        </p:spPr>
      </p:pic>
      <p:sp>
        <p:nvSpPr>
          <p:cNvPr id="272" name="Google Shape;272;p26"/>
          <p:cNvSpPr txBox="1"/>
          <p:nvPr>
            <p:ph idx="4294967295" type="body"/>
          </p:nvPr>
        </p:nvSpPr>
        <p:spPr>
          <a:xfrm>
            <a:off x="3057075" y="2965250"/>
            <a:ext cx="3419700" cy="1215900"/>
          </a:xfrm>
          <a:prstGeom prst="rect">
            <a:avLst/>
          </a:prstGeom>
        </p:spPr>
        <p:txBody>
          <a:bodyPr anchorCtr="0" anchor="t" bIns="91425" lIns="91425" spcFirstLastPara="1" rIns="91425" wrap="square" tIns="91425">
            <a:noAutofit/>
          </a:bodyPr>
          <a:lstStyle/>
          <a:p>
            <a:pPr indent="-393700" lvl="0" marL="457200" rtl="0" algn="l">
              <a:lnSpc>
                <a:spcPct val="150000"/>
              </a:lnSpc>
              <a:spcBef>
                <a:spcPts val="0"/>
              </a:spcBef>
              <a:spcAft>
                <a:spcPts val="0"/>
              </a:spcAft>
              <a:buClr>
                <a:schemeClr val="lt1"/>
              </a:buClr>
              <a:buSzPts val="2600"/>
              <a:buChar char="●"/>
            </a:pPr>
            <a:r>
              <a:rPr lang="en-GB" sz="2600">
                <a:solidFill>
                  <a:schemeClr val="lt1"/>
                </a:solidFill>
              </a:rPr>
              <a:t>Yahaoo! Finance</a:t>
            </a:r>
            <a:endParaRPr sz="2600">
              <a:solidFill>
                <a:schemeClr val="lt1"/>
              </a:solidFill>
            </a:endParaRPr>
          </a:p>
          <a:p>
            <a:pPr indent="-355600" lvl="1" marL="914400" rtl="0" algn="l">
              <a:lnSpc>
                <a:spcPct val="150000"/>
              </a:lnSpc>
              <a:spcBef>
                <a:spcPts val="0"/>
              </a:spcBef>
              <a:spcAft>
                <a:spcPts val="0"/>
              </a:spcAft>
              <a:buClr>
                <a:schemeClr val="lt1"/>
              </a:buClr>
              <a:buSzPts val="2000"/>
              <a:buChar char="○"/>
            </a:pPr>
            <a:r>
              <a:rPr lang="en-GB" sz="2000">
                <a:solidFill>
                  <a:schemeClr val="lt1"/>
                </a:solidFill>
              </a:rPr>
              <a:t>Historical stock data</a:t>
            </a:r>
            <a:endParaRPr sz="2600">
              <a:solidFill>
                <a:schemeClr val="lt1"/>
              </a:solidFill>
            </a:endParaRPr>
          </a:p>
          <a:p>
            <a:pPr indent="0" lvl="0" marL="0" rtl="0" algn="l">
              <a:spcBef>
                <a:spcPts val="1600"/>
              </a:spcBef>
              <a:spcAft>
                <a:spcPts val="1600"/>
              </a:spcAft>
              <a:buNone/>
            </a:pPr>
            <a:r>
              <a:t/>
            </a:r>
            <a:endParaRPr sz="1800">
              <a:solidFill>
                <a:srgbClr val="FFFFFF"/>
              </a:solidFill>
            </a:endParaRPr>
          </a:p>
        </p:txBody>
      </p:sp>
      <p:pic>
        <p:nvPicPr>
          <p:cNvPr id="273" name="Google Shape;273;p26"/>
          <p:cNvPicPr preferRelativeResize="0"/>
          <p:nvPr/>
        </p:nvPicPr>
        <p:blipFill rotWithShape="1">
          <a:blip r:embed="rId4">
            <a:alphaModFix/>
          </a:blip>
          <a:srcRect b="7511" l="18052" r="18045" t="7511"/>
          <a:stretch/>
        </p:blipFill>
        <p:spPr>
          <a:xfrm>
            <a:off x="729450" y="3041450"/>
            <a:ext cx="1794250" cy="12158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